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</p:sldIdLst>
  <p:sldSz cx="9144000" cy="6858000" type="screen4x3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ACACA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0000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4DB"/>
          </a:solidFill>
        </a:fill>
      </a:tcStyle>
    </a:wholeTbl>
    <a:band2H>
      <a:tcTxStyle/>
      <a:tcStyle>
        <a:tcBdr/>
        <a:fill>
          <a:solidFill>
            <a:srgbClr val="E7EAEE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BCACB"/>
          </a:solidFill>
        </a:fill>
      </a:tcStyle>
    </a:wholeTbl>
    <a:band2H>
      <a:tcTxStyle/>
      <a:tcStyle>
        <a:tcBdr/>
        <a:fill>
          <a:solidFill>
            <a:srgbClr val="F5E6E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7CA"/>
          </a:solidFill>
        </a:fill>
      </a:tcStyle>
    </a:wholeTbl>
    <a:band2H>
      <a:tcTxStyle/>
      <a:tcStyle>
        <a:tcBdr/>
        <a:fill>
          <a:solidFill>
            <a:srgbClr val="E6EC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332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9" name="Shape 21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Arial"/>
      </a:defRPr>
    </a:lvl1pPr>
    <a:lvl2pPr indent="228600" latinLnBrk="0">
      <a:defRPr sz="1200">
        <a:latin typeface="+mn-lt"/>
        <a:ea typeface="+mn-ea"/>
        <a:cs typeface="+mn-cs"/>
        <a:sym typeface="Arial"/>
      </a:defRPr>
    </a:lvl2pPr>
    <a:lvl3pPr indent="457200" latinLnBrk="0">
      <a:defRPr sz="1200">
        <a:latin typeface="+mn-lt"/>
        <a:ea typeface="+mn-ea"/>
        <a:cs typeface="+mn-cs"/>
        <a:sym typeface="Arial"/>
      </a:defRPr>
    </a:lvl3pPr>
    <a:lvl4pPr indent="685800" latinLnBrk="0">
      <a:defRPr sz="1200">
        <a:latin typeface="+mn-lt"/>
        <a:ea typeface="+mn-ea"/>
        <a:cs typeface="+mn-cs"/>
        <a:sym typeface="Arial"/>
      </a:defRPr>
    </a:lvl4pPr>
    <a:lvl5pPr indent="914400" latinLnBrk="0">
      <a:defRPr sz="1200">
        <a:latin typeface="+mn-lt"/>
        <a:ea typeface="+mn-ea"/>
        <a:cs typeface="+mn-cs"/>
        <a:sym typeface="Arial"/>
      </a:defRPr>
    </a:lvl5pPr>
    <a:lvl6pPr indent="1143000" latinLnBrk="0">
      <a:defRPr sz="1200">
        <a:latin typeface="+mn-lt"/>
        <a:ea typeface="+mn-ea"/>
        <a:cs typeface="+mn-cs"/>
        <a:sym typeface="Arial"/>
      </a:defRPr>
    </a:lvl6pPr>
    <a:lvl7pPr indent="1371600" latinLnBrk="0">
      <a:defRPr sz="1200">
        <a:latin typeface="+mn-lt"/>
        <a:ea typeface="+mn-ea"/>
        <a:cs typeface="+mn-cs"/>
        <a:sym typeface="Arial"/>
      </a:defRPr>
    </a:lvl7pPr>
    <a:lvl8pPr indent="1600200" latinLnBrk="0">
      <a:defRPr sz="1200">
        <a:latin typeface="+mn-lt"/>
        <a:ea typeface="+mn-ea"/>
        <a:cs typeface="+mn-cs"/>
        <a:sym typeface="Arial"/>
      </a:defRPr>
    </a:lvl8pPr>
    <a:lvl9pPr indent="1828800" latinLnBrk="0">
      <a:defRPr sz="1200">
        <a:latin typeface="+mn-lt"/>
        <a:ea typeface="+mn-ea"/>
        <a:cs typeface="+mn-cs"/>
        <a:sym typeface="Arial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ver gener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Shape 18" descr="Shape 18"/>
          <p:cNvPicPr>
            <a:picLocks noChangeAspect="1"/>
          </p:cNvPicPr>
          <p:nvPr/>
        </p:nvPicPr>
        <p:blipFill>
          <a:blip r:embed="rId2"/>
          <a:srcRect t="20099" r="2636" b="14881"/>
          <a:stretch>
            <a:fillRect/>
          </a:stretch>
        </p:blipFill>
        <p:spPr>
          <a:xfrm>
            <a:off x="0" y="-1"/>
            <a:ext cx="9144001" cy="4067177"/>
          </a:xfrm>
          <a:prstGeom prst="rect">
            <a:avLst/>
          </a:prstGeom>
          <a:ln w="12700">
            <a:miter lim="400000"/>
          </a:ln>
        </p:spPr>
      </p:pic>
      <p:sp>
        <p:nvSpPr>
          <p:cNvPr id="13" name="Shape 19"/>
          <p:cNvSpPr/>
          <p:nvPr/>
        </p:nvSpPr>
        <p:spPr>
          <a:xfrm>
            <a:off x="8810625" y="4178060"/>
            <a:ext cx="333375" cy="2679940"/>
          </a:xfrm>
          <a:prstGeom prst="rect">
            <a:avLst/>
          </a:prstGeom>
          <a:gradFill>
            <a:gsLst>
              <a:gs pos="0">
                <a:srgbClr val="9E0000"/>
              </a:gs>
              <a:gs pos="50000">
                <a:srgbClr val="E40000"/>
              </a:gs>
              <a:gs pos="100000">
                <a:srgbClr val="FF0000"/>
              </a:gs>
            </a:gsLst>
            <a:lin ang="189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" name="Shape 20"/>
          <p:cNvSpPr/>
          <p:nvPr/>
        </p:nvSpPr>
        <p:spPr>
          <a:xfrm>
            <a:off x="-1" y="4178060"/>
            <a:ext cx="8688390" cy="2679940"/>
          </a:xfrm>
          <a:prstGeom prst="rect">
            <a:avLst/>
          </a:prstGeom>
          <a:gradFill>
            <a:gsLst>
              <a:gs pos="0">
                <a:srgbClr val="102532"/>
              </a:gs>
              <a:gs pos="100000">
                <a:srgbClr val="1D4056"/>
              </a:gs>
            </a:gsLst>
            <a:lin ang="162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8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5" name="Shape 21" descr="Shape 21"/>
          <p:cNvPicPr>
            <a:picLocks noChangeAspect="1"/>
          </p:cNvPicPr>
          <p:nvPr/>
        </p:nvPicPr>
        <p:blipFill>
          <a:blip r:embed="rId3"/>
          <a:srcRect l="29223"/>
          <a:stretch>
            <a:fillRect/>
          </a:stretch>
        </p:blipFill>
        <p:spPr>
          <a:xfrm>
            <a:off x="0" y="-2"/>
            <a:ext cx="8978631" cy="4067178"/>
          </a:xfrm>
          <a:prstGeom prst="rect">
            <a:avLst/>
          </a:prstGeom>
          <a:ln w="12700">
            <a:miter lim="400000"/>
          </a:ln>
        </p:spPr>
      </p:pic>
      <p:sp>
        <p:nvSpPr>
          <p:cNvPr id="16" name="Shape 22"/>
          <p:cNvSpPr/>
          <p:nvPr/>
        </p:nvSpPr>
        <p:spPr>
          <a:xfrm>
            <a:off x="0" y="0"/>
            <a:ext cx="9144000" cy="4067175"/>
          </a:xfrm>
          <a:prstGeom prst="rect">
            <a:avLst/>
          </a:prstGeom>
          <a:solidFill>
            <a:srgbClr val="3D6F90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z="1800"/>
            </a:pPr>
            <a:endParaRPr/>
          </a:p>
        </p:txBody>
      </p:sp>
      <p:pic>
        <p:nvPicPr>
          <p:cNvPr id="17" name="Shape 27" descr="Shape 27"/>
          <p:cNvPicPr>
            <a:picLocks noChangeAspect="1"/>
          </p:cNvPicPr>
          <p:nvPr/>
        </p:nvPicPr>
        <p:blipFill>
          <a:blip r:embed="rId4"/>
          <a:srcRect l="7891" t="85958" r="12927"/>
          <a:stretch>
            <a:fillRect/>
          </a:stretch>
        </p:blipFill>
        <p:spPr>
          <a:xfrm>
            <a:off x="-1" y="4178060"/>
            <a:ext cx="8688390" cy="572620"/>
          </a:xfrm>
          <a:prstGeom prst="rect">
            <a:avLst/>
          </a:prstGeom>
          <a:ln w="12700">
            <a:miter lim="400000"/>
          </a:ln>
        </p:spPr>
      </p:pic>
      <p:pic>
        <p:nvPicPr>
          <p:cNvPr id="18" name="Shape 28" descr="Shape 28"/>
          <p:cNvPicPr>
            <a:picLocks noChangeAspect="1"/>
          </p:cNvPicPr>
          <p:nvPr/>
        </p:nvPicPr>
        <p:blipFill>
          <a:blip r:embed="rId5"/>
          <a:srcRect l="7890" r="8776" b="16760"/>
          <a:stretch>
            <a:fillRect/>
          </a:stretch>
        </p:blipFill>
        <p:spPr>
          <a:xfrm>
            <a:off x="-1" y="672731"/>
            <a:ext cx="9144001" cy="3394444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19" name="Shape 30"/>
          <p:cNvSpPr/>
          <p:nvPr/>
        </p:nvSpPr>
        <p:spPr>
          <a:xfrm>
            <a:off x="8810625" y="4178060"/>
            <a:ext cx="333375" cy="2679940"/>
          </a:xfrm>
          <a:prstGeom prst="rect">
            <a:avLst/>
          </a:prstGeom>
          <a:gradFill>
            <a:gsLst>
              <a:gs pos="0">
                <a:srgbClr val="9E0000"/>
              </a:gs>
              <a:gs pos="50000">
                <a:srgbClr val="E40000"/>
              </a:gs>
              <a:gs pos="100000">
                <a:srgbClr val="FF0000"/>
              </a:gs>
            </a:gsLst>
            <a:lin ang="189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0" name="Shape 31"/>
          <p:cNvSpPr/>
          <p:nvPr/>
        </p:nvSpPr>
        <p:spPr>
          <a:xfrm>
            <a:off x="-1" y="4178060"/>
            <a:ext cx="8688390" cy="2679940"/>
          </a:xfrm>
          <a:prstGeom prst="rect">
            <a:avLst/>
          </a:prstGeom>
          <a:gradFill>
            <a:gsLst>
              <a:gs pos="0">
                <a:srgbClr val="102532"/>
              </a:gs>
              <a:gs pos="100000">
                <a:srgbClr val="1D4056"/>
              </a:gs>
            </a:gsLst>
            <a:lin ang="162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xfrm>
            <a:off x="458787" y="4596872"/>
            <a:ext cx="6756401" cy="1261885"/>
          </a:xfrm>
          <a:prstGeom prst="rect">
            <a:avLst/>
          </a:prstGeom>
        </p:spPr>
        <p:txBody>
          <a:bodyPr anchor="t"/>
          <a:lstStyle>
            <a:lvl1pPr>
              <a:defRPr sz="4000" i="0"/>
            </a:lvl1pPr>
          </a:lstStyle>
          <a:p>
            <a:r>
              <a:t>Title Text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58787" y="5858757"/>
            <a:ext cx="6770915" cy="369333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 sz="1800">
                <a:solidFill>
                  <a:srgbClr val="FFFFFF"/>
                </a:solidFill>
              </a:defRPr>
            </a:lvl1pPr>
            <a:lvl2pPr marL="733806" indent="-226313">
              <a:spcBef>
                <a:spcPts val="0"/>
              </a:spcBef>
              <a:buClrTx/>
              <a:buSzPts val="1800"/>
              <a:buFontTx/>
              <a:defRPr sz="1800">
                <a:solidFill>
                  <a:srgbClr val="FFFFFF"/>
                </a:solidFill>
              </a:defRPr>
            </a:lvl2pPr>
            <a:lvl3pPr marL="1043155" indent="-177904">
              <a:spcBef>
                <a:spcPts val="0"/>
              </a:spcBef>
              <a:buClrTx/>
              <a:buSzPts val="1800"/>
              <a:buFontTx/>
              <a:defRPr sz="1800">
                <a:solidFill>
                  <a:srgbClr val="FFFFFF"/>
                </a:solidFill>
              </a:defRPr>
            </a:lvl3pPr>
            <a:lvl4pPr marL="1259922" indent="-129494">
              <a:spcBef>
                <a:spcPts val="0"/>
              </a:spcBef>
              <a:buClrTx/>
              <a:buSzPts val="1800"/>
              <a:buFontTx/>
              <a:defRPr sz="1800">
                <a:solidFill>
                  <a:srgbClr val="FFFFFF"/>
                </a:solidFill>
              </a:defRPr>
            </a:lvl4pPr>
            <a:lvl5pPr marL="1535855" indent="-158539">
              <a:spcBef>
                <a:spcPts val="0"/>
              </a:spcBef>
              <a:buClrTx/>
              <a:buSzPts val="1800"/>
              <a:buFontTx/>
              <a:defRPr sz="18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</p:spPr>
        <p:txBody>
          <a:bodyPr lIns="45719" tIns="45719" rIns="45719" bIns="45719" anchor="ctr"/>
          <a:lstStyle>
            <a:lvl1pPr algn="r">
              <a:defRPr sz="12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Fou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Shape 10" descr="Shape 10"/>
          <p:cNvPicPr>
            <a:picLocks noChangeAspect="1"/>
          </p:cNvPicPr>
          <p:nvPr/>
        </p:nvPicPr>
        <p:blipFill>
          <a:blip r:embed="rId2"/>
          <a:srcRect b="86038"/>
          <a:stretch>
            <a:fillRect/>
          </a:stretch>
        </p:blipFill>
        <p:spPr>
          <a:xfrm>
            <a:off x="3166" y="-1"/>
            <a:ext cx="9137668" cy="957533"/>
          </a:xfrm>
          <a:prstGeom prst="rect">
            <a:avLst/>
          </a:prstGeom>
          <a:ln w="12700">
            <a:miter lim="400000"/>
          </a:ln>
        </p:spPr>
      </p:pic>
      <p:sp>
        <p:nvSpPr>
          <p:cNvPr id="14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41" name="Shape 135"/>
          <p:cNvSpPr/>
          <p:nvPr/>
        </p:nvSpPr>
        <p:spPr>
          <a:xfrm>
            <a:off x="-1708" y="1"/>
            <a:ext cx="8807572" cy="928688"/>
          </a:xfrm>
          <a:prstGeom prst="rect">
            <a:avLst/>
          </a:prstGeom>
          <a:solidFill>
            <a:schemeClr val="accent1">
              <a:alpha val="49803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2" name="Shape 136"/>
          <p:cNvSpPr/>
          <p:nvPr/>
        </p:nvSpPr>
        <p:spPr>
          <a:xfrm>
            <a:off x="8900780" y="0"/>
            <a:ext cx="243220" cy="933450"/>
          </a:xfrm>
          <a:prstGeom prst="rect">
            <a:avLst/>
          </a:prstGeom>
          <a:gradFill>
            <a:gsLst>
              <a:gs pos="0">
                <a:srgbClr val="9E0000"/>
              </a:gs>
              <a:gs pos="50000">
                <a:srgbClr val="E40000"/>
              </a:gs>
              <a:gs pos="100000">
                <a:srgbClr val="FF0000"/>
              </a:gs>
            </a:gsLst>
            <a:lin ang="189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3" name="Shape 140"/>
          <p:cNvSpPr/>
          <p:nvPr/>
        </p:nvSpPr>
        <p:spPr>
          <a:xfrm>
            <a:off x="-1707" y="-1"/>
            <a:ext cx="8812332" cy="933451"/>
          </a:xfrm>
          <a:prstGeom prst="rect">
            <a:avLst/>
          </a:prstGeom>
          <a:gradFill>
            <a:gsLst>
              <a:gs pos="0">
                <a:srgbClr val="102532">
                  <a:alpha val="74901"/>
                </a:srgbClr>
              </a:gs>
              <a:gs pos="100000">
                <a:srgbClr val="1D4056">
                  <a:alpha val="14901"/>
                </a:srgbClr>
              </a:gs>
            </a:gsLst>
            <a:lin ang="162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4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i="0"/>
            </a:lvl1pPr>
          </a:lstStyle>
          <a:p>
            <a:r>
              <a:t>Title Text</a:t>
            </a:r>
          </a:p>
        </p:txBody>
      </p:sp>
      <p:sp>
        <p:nvSpPr>
          <p:cNvPr id="14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4800" y="3810000"/>
            <a:ext cx="3962400" cy="228600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6" name="Shape 143"/>
          <p:cNvSpPr txBox="1">
            <a:spLocks noGrp="1"/>
          </p:cNvSpPr>
          <p:nvPr>
            <p:ph type="body" sz="quarter" idx="13"/>
          </p:nvPr>
        </p:nvSpPr>
        <p:spPr>
          <a:xfrm>
            <a:off x="304800" y="1219199"/>
            <a:ext cx="3962400" cy="2286001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7" name="Shape 144"/>
          <p:cNvSpPr txBox="1">
            <a:spLocks noGrp="1"/>
          </p:cNvSpPr>
          <p:nvPr>
            <p:ph type="body" sz="quarter" idx="14"/>
          </p:nvPr>
        </p:nvSpPr>
        <p:spPr>
          <a:xfrm>
            <a:off x="4648200" y="3810000"/>
            <a:ext cx="3962400" cy="2286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8" name="Shape 145"/>
          <p:cNvSpPr txBox="1">
            <a:spLocks noGrp="1"/>
          </p:cNvSpPr>
          <p:nvPr>
            <p:ph type="body" sz="quarter" idx="15"/>
          </p:nvPr>
        </p:nvSpPr>
        <p:spPr>
          <a:xfrm>
            <a:off x="4648200" y="1219200"/>
            <a:ext cx="3962400" cy="2286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Shape 10" descr="Shape 10"/>
          <p:cNvPicPr>
            <a:picLocks noChangeAspect="1"/>
          </p:cNvPicPr>
          <p:nvPr/>
        </p:nvPicPr>
        <p:blipFill>
          <a:blip r:embed="rId2"/>
          <a:srcRect b="86038"/>
          <a:stretch>
            <a:fillRect/>
          </a:stretch>
        </p:blipFill>
        <p:spPr>
          <a:xfrm>
            <a:off x="3166" y="-1"/>
            <a:ext cx="9137668" cy="957533"/>
          </a:xfrm>
          <a:prstGeom prst="rect">
            <a:avLst/>
          </a:prstGeom>
          <a:ln w="12700">
            <a:miter lim="400000"/>
          </a:ln>
        </p:spPr>
      </p:pic>
      <p:sp>
        <p:nvSpPr>
          <p:cNvPr id="15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57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i="0"/>
            </a:lvl1pPr>
          </a:lstStyle>
          <a:p>
            <a:r>
              <a:t>Title Text</a:t>
            </a:r>
          </a:p>
        </p:txBody>
      </p:sp>
      <p:sp>
        <p:nvSpPr>
          <p:cNvPr id="158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457200" y="1114427"/>
            <a:ext cx="4038600" cy="3686174"/>
          </a:xfrm>
          <a:prstGeom prst="rect">
            <a:avLst/>
          </a:prstGeom>
        </p:spPr>
        <p:txBody>
          <a:bodyPr/>
          <a:lstStyle>
            <a:lvl3pPr marL="1087373" indent="-216406"/>
            <a:lvl4pPr marL="1316736" indent="-192024"/>
            <a:lvl5pPr marL="1604771" indent="-233170"/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9" name="Shape 149"/>
          <p:cNvSpPr txBox="1">
            <a:spLocks noGrp="1"/>
          </p:cNvSpPr>
          <p:nvPr>
            <p:ph type="body" sz="half" idx="13"/>
          </p:nvPr>
        </p:nvSpPr>
        <p:spPr>
          <a:xfrm>
            <a:off x="4648200" y="1114427"/>
            <a:ext cx="4038600" cy="3686174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0" name="Shape 150"/>
          <p:cNvSpPr txBox="1">
            <a:spLocks noGrp="1"/>
          </p:cNvSpPr>
          <p:nvPr>
            <p:ph type="body" sz="quarter" idx="14"/>
          </p:nvPr>
        </p:nvSpPr>
        <p:spPr>
          <a:xfrm>
            <a:off x="228600" y="5086350"/>
            <a:ext cx="8576124" cy="108585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Shape 10" descr="Shape 10"/>
          <p:cNvPicPr>
            <a:picLocks noChangeAspect="1"/>
          </p:cNvPicPr>
          <p:nvPr/>
        </p:nvPicPr>
        <p:blipFill>
          <a:blip r:embed="rId2"/>
          <a:srcRect b="86038"/>
          <a:stretch>
            <a:fillRect/>
          </a:stretch>
        </p:blipFill>
        <p:spPr>
          <a:xfrm>
            <a:off x="3166" y="-1"/>
            <a:ext cx="9137668" cy="957533"/>
          </a:xfrm>
          <a:prstGeom prst="rect">
            <a:avLst/>
          </a:prstGeom>
          <a:ln w="12700">
            <a:miter lim="400000"/>
          </a:ln>
        </p:spPr>
      </p:pic>
      <p:sp>
        <p:nvSpPr>
          <p:cNvPr id="16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69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i="0"/>
            </a:lvl1pPr>
          </a:lstStyle>
          <a:p>
            <a:r>
              <a:t>Title Text</a:t>
            </a:r>
          </a:p>
        </p:txBody>
      </p:sp>
      <p:sp>
        <p:nvSpPr>
          <p:cNvPr id="170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457200" y="1114427"/>
            <a:ext cx="4038600" cy="3686174"/>
          </a:xfrm>
          <a:prstGeom prst="rect">
            <a:avLst/>
          </a:prstGeom>
        </p:spPr>
        <p:txBody>
          <a:bodyPr/>
          <a:lstStyle>
            <a:lvl3pPr marL="1087373" indent="-216406"/>
            <a:lvl4pPr marL="1316736" indent="-192024"/>
            <a:lvl5pPr marL="1604771" indent="-233170"/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1" name="Shape 154"/>
          <p:cNvSpPr txBox="1">
            <a:spLocks noGrp="1"/>
          </p:cNvSpPr>
          <p:nvPr>
            <p:ph type="body" sz="half" idx="13"/>
          </p:nvPr>
        </p:nvSpPr>
        <p:spPr>
          <a:xfrm>
            <a:off x="4648200" y="1114427"/>
            <a:ext cx="4038600" cy="3686174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72" name="Shape 155"/>
          <p:cNvSpPr txBox="1">
            <a:spLocks noGrp="1"/>
          </p:cNvSpPr>
          <p:nvPr>
            <p:ph type="body" sz="quarter" idx="14"/>
          </p:nvPr>
        </p:nvSpPr>
        <p:spPr>
          <a:xfrm>
            <a:off x="228600" y="5086350"/>
            <a:ext cx="8576124" cy="108585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Shape 157" descr="Shape 157"/>
          <p:cNvPicPr>
            <a:picLocks noChangeAspect="1"/>
          </p:cNvPicPr>
          <p:nvPr/>
        </p:nvPicPr>
        <p:blipFill>
          <a:blip r:embed="rId2"/>
          <a:srcRect t="20099" r="2636" b="14881"/>
          <a:stretch>
            <a:fillRect/>
          </a:stretch>
        </p:blipFill>
        <p:spPr>
          <a:xfrm>
            <a:off x="0" y="-1"/>
            <a:ext cx="9144001" cy="4067177"/>
          </a:xfrm>
          <a:prstGeom prst="rect">
            <a:avLst/>
          </a:prstGeom>
          <a:ln w="12700">
            <a:miter lim="400000"/>
          </a:ln>
        </p:spPr>
      </p:pic>
      <p:sp>
        <p:nvSpPr>
          <p:cNvPr id="180" name="Shape 158"/>
          <p:cNvSpPr/>
          <p:nvPr/>
        </p:nvSpPr>
        <p:spPr>
          <a:xfrm>
            <a:off x="8810625" y="4178060"/>
            <a:ext cx="333375" cy="2679940"/>
          </a:xfrm>
          <a:prstGeom prst="rect">
            <a:avLst/>
          </a:prstGeom>
          <a:gradFill>
            <a:gsLst>
              <a:gs pos="0">
                <a:srgbClr val="9E0000"/>
              </a:gs>
              <a:gs pos="50000">
                <a:srgbClr val="E40000"/>
              </a:gs>
              <a:gs pos="100000">
                <a:srgbClr val="FF0000"/>
              </a:gs>
            </a:gsLst>
            <a:lin ang="189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1" name="Shape 159"/>
          <p:cNvSpPr/>
          <p:nvPr/>
        </p:nvSpPr>
        <p:spPr>
          <a:xfrm>
            <a:off x="-1" y="4178060"/>
            <a:ext cx="8688390" cy="2679940"/>
          </a:xfrm>
          <a:prstGeom prst="rect">
            <a:avLst/>
          </a:prstGeom>
          <a:gradFill>
            <a:gsLst>
              <a:gs pos="0">
                <a:srgbClr val="102532"/>
              </a:gs>
              <a:gs pos="100000">
                <a:srgbClr val="1D4056"/>
              </a:gs>
            </a:gsLst>
            <a:lin ang="162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2" name="Title Text"/>
          <p:cNvSpPr txBox="1">
            <a:spLocks noGrp="1"/>
          </p:cNvSpPr>
          <p:nvPr>
            <p:ph type="title"/>
          </p:nvPr>
        </p:nvSpPr>
        <p:spPr>
          <a:xfrm>
            <a:off x="458787" y="4596872"/>
            <a:ext cx="6756401" cy="1261885"/>
          </a:xfrm>
          <a:prstGeom prst="rect">
            <a:avLst/>
          </a:prstGeom>
        </p:spPr>
        <p:txBody>
          <a:bodyPr anchor="t"/>
          <a:lstStyle>
            <a:lvl1pPr>
              <a:defRPr sz="4000" i="0"/>
            </a:lvl1pPr>
          </a:lstStyle>
          <a:p>
            <a:r>
              <a:t>Title Text</a:t>
            </a:r>
          </a:p>
        </p:txBody>
      </p:sp>
      <p:sp>
        <p:nvSpPr>
          <p:cNvPr id="18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58787" y="5858757"/>
            <a:ext cx="6770915" cy="369333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 sz="1800">
                <a:solidFill>
                  <a:srgbClr val="FFFFFF"/>
                </a:solidFill>
              </a:defRPr>
            </a:lvl1pPr>
            <a:lvl2pPr marL="733806" indent="-226313">
              <a:spcBef>
                <a:spcPts val="0"/>
              </a:spcBef>
              <a:buClrTx/>
              <a:buSzPts val="1800"/>
              <a:buFontTx/>
              <a:defRPr sz="1800">
                <a:solidFill>
                  <a:srgbClr val="FFFFFF"/>
                </a:solidFill>
              </a:defRPr>
            </a:lvl2pPr>
            <a:lvl3pPr marL="1043155" indent="-177904">
              <a:spcBef>
                <a:spcPts val="0"/>
              </a:spcBef>
              <a:buClrTx/>
              <a:buSzPts val="1800"/>
              <a:buFontTx/>
              <a:defRPr sz="1800">
                <a:solidFill>
                  <a:srgbClr val="FFFFFF"/>
                </a:solidFill>
              </a:defRPr>
            </a:lvl3pPr>
            <a:lvl4pPr marL="1259922" indent="-129494">
              <a:spcBef>
                <a:spcPts val="0"/>
              </a:spcBef>
              <a:buClrTx/>
              <a:buSzPts val="1800"/>
              <a:buFontTx/>
              <a:defRPr sz="1800">
                <a:solidFill>
                  <a:srgbClr val="FFFFFF"/>
                </a:solidFill>
              </a:defRPr>
            </a:lvl4pPr>
            <a:lvl5pPr marL="1535855" indent="-158539">
              <a:spcBef>
                <a:spcPts val="0"/>
              </a:spcBef>
              <a:buClrTx/>
              <a:buSzPts val="1800"/>
              <a:buFontTx/>
              <a:defRPr sz="18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184" name="Shape 162" descr="Shape 162"/>
          <p:cNvPicPr>
            <a:picLocks noChangeAspect="1"/>
          </p:cNvPicPr>
          <p:nvPr/>
        </p:nvPicPr>
        <p:blipFill>
          <a:blip r:embed="rId3"/>
          <a:srcRect l="29223"/>
          <a:stretch>
            <a:fillRect/>
          </a:stretch>
        </p:blipFill>
        <p:spPr>
          <a:xfrm>
            <a:off x="0" y="-2"/>
            <a:ext cx="8978631" cy="4067178"/>
          </a:xfrm>
          <a:prstGeom prst="rect">
            <a:avLst/>
          </a:prstGeom>
          <a:ln w="12700">
            <a:miter lim="400000"/>
          </a:ln>
        </p:spPr>
      </p:pic>
      <p:sp>
        <p:nvSpPr>
          <p:cNvPr id="185" name="Shape 163"/>
          <p:cNvSpPr/>
          <p:nvPr/>
        </p:nvSpPr>
        <p:spPr>
          <a:xfrm>
            <a:off x="0" y="0"/>
            <a:ext cx="9144000" cy="4067175"/>
          </a:xfrm>
          <a:prstGeom prst="rect">
            <a:avLst/>
          </a:prstGeom>
          <a:gradFill>
            <a:gsLst>
              <a:gs pos="0">
                <a:srgbClr val="102532"/>
              </a:gs>
              <a:gs pos="100000">
                <a:srgbClr val="1D4056"/>
              </a:gs>
            </a:gsLst>
            <a:lin ang="162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8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86" name="Shape 164" descr="Shape 164"/>
          <p:cNvPicPr>
            <a:picLocks noChangeAspect="1"/>
          </p:cNvPicPr>
          <p:nvPr/>
        </p:nvPicPr>
        <p:blipFill>
          <a:blip r:embed="rId4"/>
          <a:srcRect l="8692" t="8741" r="17038" b="41706"/>
          <a:stretch>
            <a:fillRect/>
          </a:stretch>
        </p:blipFill>
        <p:spPr>
          <a:xfrm>
            <a:off x="-1" y="0"/>
            <a:ext cx="9144001" cy="4067175"/>
          </a:xfrm>
          <a:prstGeom prst="rect">
            <a:avLst/>
          </a:prstGeom>
          <a:ln w="12700">
            <a:miter lim="400000"/>
          </a:ln>
        </p:spPr>
      </p:pic>
      <p:pic>
        <p:nvPicPr>
          <p:cNvPr id="187" name="Shape 168" descr="Shape 168"/>
          <p:cNvPicPr>
            <a:picLocks noChangeAspect="1"/>
          </p:cNvPicPr>
          <p:nvPr/>
        </p:nvPicPr>
        <p:blipFill>
          <a:blip r:embed="rId5"/>
          <a:srcRect l="7891" t="85958" r="12927"/>
          <a:stretch>
            <a:fillRect/>
          </a:stretch>
        </p:blipFill>
        <p:spPr>
          <a:xfrm>
            <a:off x="-1" y="4178060"/>
            <a:ext cx="8688390" cy="572620"/>
          </a:xfrm>
          <a:prstGeom prst="rect">
            <a:avLst/>
          </a:prstGeom>
          <a:ln w="12700">
            <a:miter lim="400000"/>
          </a:ln>
        </p:spPr>
      </p:pic>
      <p:pic>
        <p:nvPicPr>
          <p:cNvPr id="188" name="Shape 169" descr="Shape 169"/>
          <p:cNvPicPr>
            <a:picLocks noChangeAspect="1"/>
          </p:cNvPicPr>
          <p:nvPr/>
        </p:nvPicPr>
        <p:blipFill>
          <a:blip r:embed="rId6"/>
          <a:srcRect l="7890" r="8776" b="16760"/>
          <a:stretch>
            <a:fillRect/>
          </a:stretch>
        </p:blipFill>
        <p:spPr>
          <a:xfrm>
            <a:off x="-1" y="672731"/>
            <a:ext cx="9144001" cy="3394444"/>
          </a:xfrm>
          <a:prstGeom prst="rect">
            <a:avLst/>
          </a:prstGeom>
          <a:ln w="12700">
            <a:miter lim="400000"/>
          </a:ln>
        </p:spPr>
      </p:pic>
      <p:sp>
        <p:nvSpPr>
          <p:cNvPr id="18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</p:spPr>
        <p:txBody>
          <a:bodyPr lIns="45719" tIns="45719" rIns="45719" bIns="45719" anchor="ctr"/>
          <a:lstStyle>
            <a:lvl1pPr algn="r">
              <a:defRPr sz="12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ver server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Shape 49" descr="Shape 4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97" name="Shape 50"/>
          <p:cNvSpPr/>
          <p:nvPr/>
        </p:nvSpPr>
        <p:spPr>
          <a:xfrm>
            <a:off x="8810625" y="4242211"/>
            <a:ext cx="333375" cy="1828801"/>
          </a:xfrm>
          <a:prstGeom prst="rect">
            <a:avLst/>
          </a:prstGeom>
          <a:gradFill>
            <a:gsLst>
              <a:gs pos="0">
                <a:srgbClr val="9E0000"/>
              </a:gs>
              <a:gs pos="50000">
                <a:srgbClr val="E40000"/>
              </a:gs>
              <a:gs pos="100000">
                <a:srgbClr val="FF0000"/>
              </a:gs>
            </a:gsLst>
            <a:lin ang="189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98" name="Shape 51"/>
          <p:cNvSpPr/>
          <p:nvPr/>
        </p:nvSpPr>
        <p:spPr>
          <a:xfrm>
            <a:off x="-1" y="4242211"/>
            <a:ext cx="8688390" cy="1828801"/>
          </a:xfrm>
          <a:prstGeom prst="rect">
            <a:avLst/>
          </a:prstGeom>
          <a:gradFill>
            <a:gsLst>
              <a:gs pos="0">
                <a:srgbClr val="102532"/>
              </a:gs>
              <a:gs pos="100000">
                <a:srgbClr val="1D4056"/>
              </a:gs>
            </a:gsLst>
            <a:lin ang="162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9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534885" y="5605283"/>
            <a:ext cx="6770915" cy="369333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 sz="1800">
                <a:solidFill>
                  <a:srgbClr val="FFFFFF"/>
                </a:solidFill>
              </a:defRPr>
            </a:lvl1pPr>
            <a:lvl2pPr marL="733806" indent="-226313">
              <a:spcBef>
                <a:spcPts val="0"/>
              </a:spcBef>
              <a:buClrTx/>
              <a:buSzPts val="1800"/>
              <a:buFontTx/>
              <a:defRPr sz="1800">
                <a:solidFill>
                  <a:srgbClr val="FFFFFF"/>
                </a:solidFill>
              </a:defRPr>
            </a:lvl2pPr>
            <a:lvl3pPr marL="1043155" indent="-177904">
              <a:spcBef>
                <a:spcPts val="0"/>
              </a:spcBef>
              <a:buClrTx/>
              <a:buSzPts val="1800"/>
              <a:buFontTx/>
              <a:defRPr sz="1800">
                <a:solidFill>
                  <a:srgbClr val="FFFFFF"/>
                </a:solidFill>
              </a:defRPr>
            </a:lvl3pPr>
            <a:lvl4pPr marL="1259922" indent="-129494">
              <a:spcBef>
                <a:spcPts val="0"/>
              </a:spcBef>
              <a:buClrTx/>
              <a:buSzPts val="1800"/>
              <a:buFontTx/>
              <a:defRPr sz="1800">
                <a:solidFill>
                  <a:srgbClr val="FFFFFF"/>
                </a:solidFill>
              </a:defRPr>
            </a:lvl4pPr>
            <a:lvl5pPr marL="1535855" indent="-158539">
              <a:spcBef>
                <a:spcPts val="0"/>
              </a:spcBef>
              <a:buClrTx/>
              <a:buSzPts val="1800"/>
              <a:buFontTx/>
              <a:defRPr sz="18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0" name="Title Text"/>
          <p:cNvSpPr txBox="1">
            <a:spLocks noGrp="1"/>
          </p:cNvSpPr>
          <p:nvPr>
            <p:ph type="title"/>
          </p:nvPr>
        </p:nvSpPr>
        <p:spPr>
          <a:xfrm>
            <a:off x="1524000" y="4343400"/>
            <a:ext cx="6781800" cy="1261885"/>
          </a:xfrm>
          <a:prstGeom prst="rect">
            <a:avLst/>
          </a:prstGeom>
        </p:spPr>
        <p:txBody>
          <a:bodyPr anchor="t"/>
          <a:lstStyle>
            <a:lvl1pPr>
              <a:defRPr sz="4000" i="0"/>
            </a:lvl1pPr>
          </a:lstStyle>
          <a:p>
            <a:r>
              <a:t>Title Text</a:t>
            </a:r>
          </a:p>
        </p:txBody>
      </p:sp>
      <p:sp>
        <p:nvSpPr>
          <p:cNvPr id="20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</p:spPr>
        <p:txBody>
          <a:bodyPr lIns="45719" tIns="45719" rIns="45719" bIns="45719" anchor="ctr"/>
          <a:lstStyle>
            <a:lvl1pPr algn="r">
              <a:defRPr sz="12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Title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RevisedBackground.jpg" descr="RevisedBackground.jpg"/>
          <p:cNvPicPr>
            <a:picLocks noChangeAspect="1"/>
          </p:cNvPicPr>
          <p:nvPr/>
        </p:nvPicPr>
        <p:blipFill>
          <a:blip r:embed="rId2"/>
          <a:srcRect b="86038"/>
          <a:stretch>
            <a:fillRect/>
          </a:stretch>
        </p:blipFill>
        <p:spPr>
          <a:xfrm>
            <a:off x="3166" y="-2"/>
            <a:ext cx="9137668" cy="957535"/>
          </a:xfrm>
          <a:prstGeom prst="rect">
            <a:avLst/>
          </a:prstGeom>
          <a:ln w="12700">
            <a:miter lim="400000"/>
          </a:ln>
        </p:spPr>
      </p:pic>
      <p:sp>
        <p:nvSpPr>
          <p:cNvPr id="209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10" name="Title Text"/>
          <p:cNvSpPr txBox="1">
            <a:spLocks noGrp="1"/>
          </p:cNvSpPr>
          <p:nvPr>
            <p:ph type="title"/>
          </p:nvPr>
        </p:nvSpPr>
        <p:spPr>
          <a:xfrm>
            <a:off x="221821" y="419896"/>
            <a:ext cx="8229602" cy="388997"/>
          </a:xfrm>
          <a:prstGeom prst="rect">
            <a:avLst/>
          </a:prstGeom>
        </p:spPr>
        <p:txBody>
          <a:bodyPr/>
          <a:lstStyle>
            <a:lvl1pPr>
              <a:defRPr i="0"/>
            </a:lvl1pPr>
          </a:lstStyle>
          <a:p>
            <a:r>
              <a:t>Title Text</a:t>
            </a:r>
          </a:p>
        </p:txBody>
      </p:sp>
      <p:sp>
        <p:nvSpPr>
          <p:cNvPr id="2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221822" y="133385"/>
            <a:ext cx="7075790" cy="330472"/>
          </a:xfrm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FontTx/>
              <a:buNone/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1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0" y="0"/>
            <a:ext cx="301908" cy="288824"/>
          </a:xfrm>
          <a:prstGeom prst="rect">
            <a:avLst/>
          </a:prstGeom>
        </p:spPr>
        <p:txBody>
          <a:bodyPr lIns="45719" tIns="45719" rIns="45719" bIns="45719" anchor="t"/>
          <a:lstStyle>
            <a:lvl1pPr algn="l">
              <a:defRPr sz="14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31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2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ver server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222208_6617_5.jpg" descr="222208_6617_5.jpg"/>
          <p:cNvPicPr>
            <a:picLocks noChangeAspect="1"/>
          </p:cNvPicPr>
          <p:nvPr/>
        </p:nvPicPr>
        <p:blipFill>
          <a:blip r:embed="rId2"/>
          <a:srcRect l="12488" r="12488"/>
          <a:stretch>
            <a:fillRect/>
          </a:stretch>
        </p:blipFill>
        <p:spPr>
          <a:xfrm>
            <a:off x="0" y="-1257300"/>
            <a:ext cx="9144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40" name="Shape 57"/>
          <p:cNvSpPr/>
          <p:nvPr/>
        </p:nvSpPr>
        <p:spPr>
          <a:xfrm>
            <a:off x="8668692" y="4242211"/>
            <a:ext cx="475308" cy="2644082"/>
          </a:xfrm>
          <a:prstGeom prst="rect">
            <a:avLst/>
          </a:prstGeom>
          <a:gradFill>
            <a:gsLst>
              <a:gs pos="0">
                <a:srgbClr val="9E0000"/>
              </a:gs>
              <a:gs pos="50000">
                <a:srgbClr val="E40000"/>
              </a:gs>
              <a:gs pos="100000">
                <a:srgbClr val="FF0000"/>
              </a:gs>
            </a:gsLst>
            <a:lin ang="189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1" name="Shape 58"/>
          <p:cNvSpPr/>
          <p:nvPr/>
        </p:nvSpPr>
        <p:spPr>
          <a:xfrm>
            <a:off x="-1" y="4242211"/>
            <a:ext cx="8688390" cy="2644082"/>
          </a:xfrm>
          <a:prstGeom prst="rect">
            <a:avLst/>
          </a:prstGeom>
          <a:gradFill>
            <a:gsLst>
              <a:gs pos="0">
                <a:srgbClr val="102532"/>
              </a:gs>
              <a:gs pos="100000">
                <a:srgbClr val="1D4056"/>
              </a:gs>
            </a:gsLst>
            <a:lin ang="162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534885" y="5605283"/>
            <a:ext cx="6770915" cy="369333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 sz="1800">
                <a:solidFill>
                  <a:srgbClr val="FFFFFF"/>
                </a:solidFill>
              </a:defRPr>
            </a:lvl1pPr>
            <a:lvl2pPr marL="733806" indent="-226313">
              <a:spcBef>
                <a:spcPts val="0"/>
              </a:spcBef>
              <a:buClrTx/>
              <a:buSzPts val="1800"/>
              <a:buFontTx/>
              <a:defRPr sz="1800">
                <a:solidFill>
                  <a:srgbClr val="FFFFFF"/>
                </a:solidFill>
              </a:defRPr>
            </a:lvl2pPr>
            <a:lvl3pPr marL="1043155" indent="-177904">
              <a:spcBef>
                <a:spcPts val="0"/>
              </a:spcBef>
              <a:buClrTx/>
              <a:buSzPts val="1800"/>
              <a:buFontTx/>
              <a:defRPr sz="1800">
                <a:solidFill>
                  <a:srgbClr val="FFFFFF"/>
                </a:solidFill>
              </a:defRPr>
            </a:lvl3pPr>
            <a:lvl4pPr marL="1259922" indent="-129494">
              <a:spcBef>
                <a:spcPts val="0"/>
              </a:spcBef>
              <a:buClrTx/>
              <a:buSzPts val="1800"/>
              <a:buFontTx/>
              <a:defRPr sz="1800">
                <a:solidFill>
                  <a:srgbClr val="FFFFFF"/>
                </a:solidFill>
              </a:defRPr>
            </a:lvl4pPr>
            <a:lvl5pPr marL="1535855" indent="-158539">
              <a:spcBef>
                <a:spcPts val="0"/>
              </a:spcBef>
              <a:buClrTx/>
              <a:buSzPts val="1800"/>
              <a:buFontTx/>
              <a:defRPr sz="18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3" name="Title Text"/>
          <p:cNvSpPr txBox="1">
            <a:spLocks noGrp="1"/>
          </p:cNvSpPr>
          <p:nvPr>
            <p:ph type="title"/>
          </p:nvPr>
        </p:nvSpPr>
        <p:spPr>
          <a:xfrm>
            <a:off x="1524000" y="4343400"/>
            <a:ext cx="6781800" cy="1261885"/>
          </a:xfrm>
          <a:prstGeom prst="rect">
            <a:avLst/>
          </a:prstGeom>
        </p:spPr>
        <p:txBody>
          <a:bodyPr anchor="t"/>
          <a:lstStyle>
            <a:lvl1pPr>
              <a:defRPr sz="4000" i="0"/>
            </a:lvl1pPr>
          </a:lstStyle>
          <a:p>
            <a:r>
              <a:t>Title Text</a:t>
            </a:r>
          </a:p>
        </p:txBody>
      </p:sp>
      <p:sp>
        <p:nvSpPr>
          <p:cNvPr id="4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</p:spPr>
        <p:txBody>
          <a:bodyPr lIns="45719" tIns="45719" rIns="45719" bIns="45719" anchor="ctr"/>
          <a:lstStyle>
            <a:lvl1pPr algn="r">
              <a:defRPr sz="12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ver server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Shape 63" descr="Shape 6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" y="0"/>
            <a:ext cx="9142811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52" name="Shape 64"/>
          <p:cNvSpPr/>
          <p:nvPr/>
        </p:nvSpPr>
        <p:spPr>
          <a:xfrm>
            <a:off x="8810625" y="4242211"/>
            <a:ext cx="333375" cy="1828801"/>
          </a:xfrm>
          <a:prstGeom prst="rect">
            <a:avLst/>
          </a:prstGeom>
          <a:gradFill>
            <a:gsLst>
              <a:gs pos="0">
                <a:srgbClr val="9E0000"/>
              </a:gs>
              <a:gs pos="50000">
                <a:srgbClr val="E40000"/>
              </a:gs>
              <a:gs pos="100000">
                <a:srgbClr val="FF0000"/>
              </a:gs>
            </a:gsLst>
            <a:lin ang="189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3" name="Shape 65"/>
          <p:cNvSpPr/>
          <p:nvPr/>
        </p:nvSpPr>
        <p:spPr>
          <a:xfrm>
            <a:off x="-1" y="4242211"/>
            <a:ext cx="8688390" cy="1828801"/>
          </a:xfrm>
          <a:prstGeom prst="rect">
            <a:avLst/>
          </a:prstGeom>
          <a:gradFill>
            <a:gsLst>
              <a:gs pos="0">
                <a:srgbClr val="102532"/>
              </a:gs>
              <a:gs pos="100000">
                <a:srgbClr val="1D4056"/>
              </a:gs>
            </a:gsLst>
            <a:lin ang="162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534885" y="5605283"/>
            <a:ext cx="6770915" cy="369333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 sz="1800">
                <a:solidFill>
                  <a:srgbClr val="FFFFFF"/>
                </a:solidFill>
              </a:defRPr>
            </a:lvl1pPr>
            <a:lvl2pPr marL="733806" indent="-226313">
              <a:spcBef>
                <a:spcPts val="0"/>
              </a:spcBef>
              <a:buClrTx/>
              <a:buSzPts val="1800"/>
              <a:buFontTx/>
              <a:defRPr sz="1800">
                <a:solidFill>
                  <a:srgbClr val="FFFFFF"/>
                </a:solidFill>
              </a:defRPr>
            </a:lvl2pPr>
            <a:lvl3pPr marL="1043155" indent="-177904">
              <a:spcBef>
                <a:spcPts val="0"/>
              </a:spcBef>
              <a:buClrTx/>
              <a:buSzPts val="1800"/>
              <a:buFontTx/>
              <a:defRPr sz="1800">
                <a:solidFill>
                  <a:srgbClr val="FFFFFF"/>
                </a:solidFill>
              </a:defRPr>
            </a:lvl3pPr>
            <a:lvl4pPr marL="1259922" indent="-129494">
              <a:spcBef>
                <a:spcPts val="0"/>
              </a:spcBef>
              <a:buClrTx/>
              <a:buSzPts val="1800"/>
              <a:buFontTx/>
              <a:defRPr sz="1800">
                <a:solidFill>
                  <a:srgbClr val="FFFFFF"/>
                </a:solidFill>
              </a:defRPr>
            </a:lvl4pPr>
            <a:lvl5pPr marL="1535855" indent="-158539">
              <a:spcBef>
                <a:spcPts val="0"/>
              </a:spcBef>
              <a:buClrTx/>
              <a:buSzPts val="1800"/>
              <a:buFontTx/>
              <a:defRPr sz="18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5" name="Title Text"/>
          <p:cNvSpPr txBox="1">
            <a:spLocks noGrp="1"/>
          </p:cNvSpPr>
          <p:nvPr>
            <p:ph type="title"/>
          </p:nvPr>
        </p:nvSpPr>
        <p:spPr>
          <a:xfrm>
            <a:off x="1524000" y="4300716"/>
            <a:ext cx="6781800" cy="1261885"/>
          </a:xfrm>
          <a:prstGeom prst="rect">
            <a:avLst/>
          </a:prstGeom>
        </p:spPr>
        <p:txBody>
          <a:bodyPr anchor="t"/>
          <a:lstStyle>
            <a:lvl1pPr>
              <a:defRPr sz="4000" i="0"/>
            </a:lvl1pPr>
          </a:lstStyle>
          <a:p>
            <a:r>
              <a:t>Title Text</a:t>
            </a:r>
          </a:p>
        </p:txBody>
      </p:sp>
      <p:sp>
        <p:nvSpPr>
          <p:cNvPr id="5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</p:spPr>
        <p:txBody>
          <a:bodyPr lIns="45719" tIns="45719" rIns="45719" bIns="45719" anchor="ctr"/>
          <a:lstStyle>
            <a:lvl1pPr algn="r">
              <a:defRPr sz="12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ver generic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7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>
            <a:gsLst>
              <a:gs pos="0">
                <a:srgbClr val="102532"/>
              </a:gs>
              <a:gs pos="100000">
                <a:srgbClr val="1D4056"/>
              </a:gs>
            </a:gsLst>
            <a:lin ang="162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8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64" name="Shape 71" descr="Shape 71"/>
          <p:cNvPicPr>
            <a:picLocks noChangeAspect="1"/>
          </p:cNvPicPr>
          <p:nvPr/>
        </p:nvPicPr>
        <p:blipFill>
          <a:blip r:embed="rId2"/>
          <a:srcRect l="8692" t="8741" r="17038" b="7703"/>
          <a:stretch>
            <a:fillRect/>
          </a:stretch>
        </p:blipFill>
        <p:spPr>
          <a:xfrm>
            <a:off x="-1" y="-1"/>
            <a:ext cx="9144001" cy="6858001"/>
          </a:xfrm>
          <a:prstGeom prst="rect">
            <a:avLst/>
          </a:prstGeom>
          <a:ln w="12700">
            <a:miter lim="400000"/>
          </a:ln>
        </p:spPr>
      </p:pic>
      <p:sp>
        <p:nvSpPr>
          <p:cNvPr id="65" name="Shape 72"/>
          <p:cNvSpPr/>
          <p:nvPr/>
        </p:nvSpPr>
        <p:spPr>
          <a:xfrm>
            <a:off x="0" y="6351587"/>
            <a:ext cx="9144000" cy="506413"/>
          </a:xfrm>
          <a:prstGeom prst="rect">
            <a:avLst/>
          </a:prstGeom>
          <a:solidFill>
            <a:srgbClr val="FFFFFF">
              <a:alpha val="14901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677045" y="6541293"/>
            <a:ext cx="139837" cy="127001"/>
          </a:xfrm>
          <a:prstGeom prst="rect">
            <a:avLst/>
          </a:prstGeom>
        </p:spPr>
        <p:txBody>
          <a:bodyPr anchor="ctr"/>
          <a:lstStyle>
            <a:lvl1pPr>
              <a:defRPr sz="900"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67" name="Shape 74"/>
          <p:cNvSpPr txBox="1"/>
          <p:nvPr/>
        </p:nvSpPr>
        <p:spPr>
          <a:xfrm>
            <a:off x="3669388" y="6489377"/>
            <a:ext cx="1805223" cy="214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>
            <a:spAutoFit/>
          </a:bodyPr>
          <a:lstStyle>
            <a:lvl1pPr algn="ctr">
              <a:defRPr sz="900">
                <a:solidFill>
                  <a:srgbClr val="FFFFFF"/>
                </a:solidFill>
              </a:defRPr>
            </a:lvl1pPr>
          </a:lstStyle>
          <a:p>
            <a:r>
              <a:t>Inphi Proprietary and Confidential</a:t>
            </a:r>
          </a:p>
        </p:txBody>
      </p:sp>
      <p:pic>
        <p:nvPicPr>
          <p:cNvPr id="68" name="Shape 75" descr="Shape 75"/>
          <p:cNvPicPr>
            <a:picLocks noChangeAspect="1"/>
          </p:cNvPicPr>
          <p:nvPr/>
        </p:nvPicPr>
        <p:blipFill>
          <a:blip r:embed="rId3"/>
          <a:srcRect l="41479"/>
          <a:stretch>
            <a:fillRect/>
          </a:stretch>
        </p:blipFill>
        <p:spPr>
          <a:xfrm>
            <a:off x="639271" y="6421366"/>
            <a:ext cx="545393" cy="366857"/>
          </a:xfrm>
          <a:prstGeom prst="rect">
            <a:avLst/>
          </a:prstGeom>
          <a:ln w="12700">
            <a:miter lim="400000"/>
          </a:ln>
        </p:spPr>
      </p:pic>
      <p:pic>
        <p:nvPicPr>
          <p:cNvPr id="69" name="Shape 76" descr="Shape 76"/>
          <p:cNvPicPr>
            <a:picLocks noChangeAspect="1"/>
          </p:cNvPicPr>
          <p:nvPr/>
        </p:nvPicPr>
        <p:blipFill>
          <a:blip r:embed="rId4"/>
          <a:srcRect r="58521"/>
          <a:stretch>
            <a:fillRect/>
          </a:stretch>
        </p:blipFill>
        <p:spPr>
          <a:xfrm>
            <a:off x="252710" y="6421366"/>
            <a:ext cx="386561" cy="366857"/>
          </a:xfrm>
          <a:prstGeom prst="rect">
            <a:avLst/>
          </a:prstGeom>
          <a:ln w="12700">
            <a:miter lim="400000"/>
          </a:ln>
        </p:spPr>
      </p:pic>
      <p:sp>
        <p:nvSpPr>
          <p:cNvPr id="70" name="Shape 7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>
            <a:gsLst>
              <a:gs pos="0">
                <a:srgbClr val="102532"/>
              </a:gs>
              <a:gs pos="100000">
                <a:srgbClr val="1D4056"/>
              </a:gs>
            </a:gsLst>
            <a:lin ang="162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8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71" name="Shape 78" descr="Shape 78"/>
          <p:cNvPicPr>
            <a:picLocks noChangeAspect="1"/>
          </p:cNvPicPr>
          <p:nvPr/>
        </p:nvPicPr>
        <p:blipFill>
          <a:blip r:embed="rId2"/>
          <a:srcRect l="8692" t="8741" r="17038" b="7703"/>
          <a:stretch>
            <a:fillRect/>
          </a:stretch>
        </p:blipFill>
        <p:spPr>
          <a:xfrm>
            <a:off x="-1" y="-1"/>
            <a:ext cx="9144001" cy="6858001"/>
          </a:xfrm>
          <a:prstGeom prst="rect">
            <a:avLst/>
          </a:prstGeom>
          <a:ln w="12700">
            <a:miter lim="400000"/>
          </a:ln>
        </p:spPr>
      </p:pic>
      <p:sp>
        <p:nvSpPr>
          <p:cNvPr id="7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19200" y="5605283"/>
            <a:ext cx="6781800" cy="369333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 sz="1800">
                <a:solidFill>
                  <a:srgbClr val="FFFFFF"/>
                </a:solidFill>
              </a:defRPr>
            </a:lvl1pPr>
            <a:lvl2pPr marL="733806" indent="-226313">
              <a:spcBef>
                <a:spcPts val="0"/>
              </a:spcBef>
              <a:buClrTx/>
              <a:buSzPts val="1800"/>
              <a:buFontTx/>
              <a:defRPr sz="1800">
                <a:solidFill>
                  <a:srgbClr val="FFFFFF"/>
                </a:solidFill>
              </a:defRPr>
            </a:lvl2pPr>
            <a:lvl3pPr marL="1043155" indent="-177904">
              <a:spcBef>
                <a:spcPts val="0"/>
              </a:spcBef>
              <a:buClrTx/>
              <a:buSzPts val="1800"/>
              <a:buFontTx/>
              <a:defRPr sz="1800">
                <a:solidFill>
                  <a:srgbClr val="FFFFFF"/>
                </a:solidFill>
              </a:defRPr>
            </a:lvl3pPr>
            <a:lvl4pPr marL="1259922" indent="-129494">
              <a:spcBef>
                <a:spcPts val="0"/>
              </a:spcBef>
              <a:buClrTx/>
              <a:buSzPts val="1800"/>
              <a:buFontTx/>
              <a:defRPr sz="1800">
                <a:solidFill>
                  <a:srgbClr val="FFFFFF"/>
                </a:solidFill>
              </a:defRPr>
            </a:lvl4pPr>
            <a:lvl5pPr marL="1535855" indent="-158539">
              <a:spcBef>
                <a:spcPts val="0"/>
              </a:spcBef>
              <a:buClrTx/>
              <a:buSzPts val="1800"/>
              <a:buFontTx/>
              <a:defRPr sz="18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3" name="Title Text"/>
          <p:cNvSpPr txBox="1">
            <a:spLocks noGrp="1"/>
          </p:cNvSpPr>
          <p:nvPr>
            <p:ph type="title"/>
          </p:nvPr>
        </p:nvSpPr>
        <p:spPr>
          <a:xfrm>
            <a:off x="1219200" y="4300715"/>
            <a:ext cx="6781800" cy="1261885"/>
          </a:xfrm>
          <a:prstGeom prst="rect">
            <a:avLst/>
          </a:prstGeom>
        </p:spPr>
        <p:txBody>
          <a:bodyPr/>
          <a:lstStyle>
            <a:lvl1pPr>
              <a:defRPr sz="4000" i="0"/>
            </a:lvl1pPr>
          </a:lstStyle>
          <a:p>
            <a: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Shape 10" descr="Shape 10"/>
          <p:cNvPicPr>
            <a:picLocks noChangeAspect="1"/>
          </p:cNvPicPr>
          <p:nvPr/>
        </p:nvPicPr>
        <p:blipFill>
          <a:blip r:embed="rId2"/>
          <a:srcRect b="86038"/>
          <a:stretch>
            <a:fillRect/>
          </a:stretch>
        </p:blipFill>
        <p:spPr>
          <a:xfrm>
            <a:off x="3166" y="-1"/>
            <a:ext cx="9137668" cy="957533"/>
          </a:xfrm>
          <a:prstGeom prst="rect">
            <a:avLst/>
          </a:prstGeom>
          <a:ln w="12700">
            <a:miter lim="400000"/>
          </a:ln>
        </p:spPr>
      </p:pic>
      <p:sp>
        <p:nvSpPr>
          <p:cNvPr id="8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82" name="Shape 88"/>
          <p:cNvSpPr/>
          <p:nvPr/>
        </p:nvSpPr>
        <p:spPr>
          <a:xfrm>
            <a:off x="-1708" y="1"/>
            <a:ext cx="8807572" cy="928688"/>
          </a:xfrm>
          <a:prstGeom prst="rect">
            <a:avLst/>
          </a:prstGeom>
          <a:solidFill>
            <a:schemeClr val="accent1">
              <a:alpha val="49803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3" name="Shape 89"/>
          <p:cNvSpPr/>
          <p:nvPr/>
        </p:nvSpPr>
        <p:spPr>
          <a:xfrm>
            <a:off x="8900780" y="0"/>
            <a:ext cx="243220" cy="933450"/>
          </a:xfrm>
          <a:prstGeom prst="rect">
            <a:avLst/>
          </a:prstGeom>
          <a:gradFill>
            <a:gsLst>
              <a:gs pos="0">
                <a:srgbClr val="9E0000"/>
              </a:gs>
              <a:gs pos="50000">
                <a:srgbClr val="E40000"/>
              </a:gs>
              <a:gs pos="100000">
                <a:srgbClr val="FF0000"/>
              </a:gs>
            </a:gsLst>
            <a:lin ang="189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4" name="Shape 93"/>
          <p:cNvSpPr/>
          <p:nvPr/>
        </p:nvSpPr>
        <p:spPr>
          <a:xfrm>
            <a:off x="-1707" y="-1"/>
            <a:ext cx="8812332" cy="933451"/>
          </a:xfrm>
          <a:prstGeom prst="rect">
            <a:avLst/>
          </a:prstGeom>
          <a:gradFill>
            <a:gsLst>
              <a:gs pos="0">
                <a:srgbClr val="102532">
                  <a:alpha val="74901"/>
                </a:srgbClr>
              </a:gs>
              <a:gs pos="100000">
                <a:srgbClr val="1D4056">
                  <a:alpha val="14901"/>
                </a:srgbClr>
              </a:gs>
            </a:gsLst>
            <a:lin ang="162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5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i="0"/>
            </a:lvl1pPr>
          </a:lstStyle>
          <a:p>
            <a: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wo conten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Shape 10" descr="Shape 10"/>
          <p:cNvPicPr>
            <a:picLocks noChangeAspect="1"/>
          </p:cNvPicPr>
          <p:nvPr/>
        </p:nvPicPr>
        <p:blipFill>
          <a:blip r:embed="rId2"/>
          <a:srcRect b="86038"/>
          <a:stretch>
            <a:fillRect/>
          </a:stretch>
        </p:blipFill>
        <p:spPr>
          <a:xfrm>
            <a:off x="3166" y="-1"/>
            <a:ext cx="9137668" cy="957533"/>
          </a:xfrm>
          <a:prstGeom prst="rect">
            <a:avLst/>
          </a:prstGeom>
          <a:ln w="12700">
            <a:miter lim="400000"/>
          </a:ln>
        </p:spPr>
      </p:pic>
      <p:sp>
        <p:nvSpPr>
          <p:cNvPr id="9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94" name="Shape 97"/>
          <p:cNvSpPr/>
          <p:nvPr/>
        </p:nvSpPr>
        <p:spPr>
          <a:xfrm>
            <a:off x="-1708" y="1"/>
            <a:ext cx="8807572" cy="928688"/>
          </a:xfrm>
          <a:prstGeom prst="rect">
            <a:avLst/>
          </a:prstGeom>
          <a:solidFill>
            <a:schemeClr val="accent1">
              <a:alpha val="49803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5" name="Shape 98"/>
          <p:cNvSpPr/>
          <p:nvPr/>
        </p:nvSpPr>
        <p:spPr>
          <a:xfrm>
            <a:off x="8900780" y="0"/>
            <a:ext cx="243220" cy="933450"/>
          </a:xfrm>
          <a:prstGeom prst="rect">
            <a:avLst/>
          </a:prstGeom>
          <a:gradFill>
            <a:gsLst>
              <a:gs pos="0">
                <a:srgbClr val="9E0000"/>
              </a:gs>
              <a:gs pos="50000">
                <a:srgbClr val="E40000"/>
              </a:gs>
              <a:gs pos="100000">
                <a:srgbClr val="FF0000"/>
              </a:gs>
            </a:gsLst>
            <a:lin ang="189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6" name="Shape 102"/>
          <p:cNvSpPr/>
          <p:nvPr/>
        </p:nvSpPr>
        <p:spPr>
          <a:xfrm>
            <a:off x="-1707" y="-1"/>
            <a:ext cx="8812332" cy="933451"/>
          </a:xfrm>
          <a:prstGeom prst="rect">
            <a:avLst/>
          </a:prstGeom>
          <a:gradFill>
            <a:gsLst>
              <a:gs pos="0">
                <a:srgbClr val="102532">
                  <a:alpha val="74901"/>
                </a:srgbClr>
              </a:gs>
              <a:gs pos="100000">
                <a:srgbClr val="1D4056">
                  <a:alpha val="14901"/>
                </a:srgbClr>
              </a:gs>
            </a:gsLst>
            <a:lin ang="162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7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i="0"/>
            </a:lvl1pPr>
          </a:lstStyle>
          <a:p>
            <a:r>
              <a:t>Title Text</a:t>
            </a:r>
          </a:p>
        </p:txBody>
      </p:sp>
      <p:sp>
        <p:nvSpPr>
          <p:cNvPr id="98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315913" y="1676400"/>
            <a:ext cx="3951288" cy="4419601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9" name="Shape 105"/>
          <p:cNvSpPr txBox="1">
            <a:spLocks noGrp="1"/>
          </p:cNvSpPr>
          <p:nvPr>
            <p:ph type="body" sz="half" idx="13"/>
          </p:nvPr>
        </p:nvSpPr>
        <p:spPr>
          <a:xfrm>
            <a:off x="4572000" y="1676400"/>
            <a:ext cx="3962400" cy="44196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00" name="Shape 106"/>
          <p:cNvSpPr txBox="1">
            <a:spLocks noGrp="1"/>
          </p:cNvSpPr>
          <p:nvPr>
            <p:ph type="body" sz="quarter" idx="14"/>
          </p:nvPr>
        </p:nvSpPr>
        <p:spPr>
          <a:xfrm>
            <a:off x="4572000" y="1143000"/>
            <a:ext cx="3962400" cy="381000"/>
          </a:xfrm>
          <a:prstGeom prst="rect">
            <a:avLst/>
          </a:prstGeom>
        </p:spPr>
        <p:txBody>
          <a:bodyPr/>
          <a:lstStyle/>
          <a:p>
            <a:pPr indent="-342900">
              <a:buClrTx/>
              <a:buSzTx/>
              <a:buFontTx/>
              <a:buNone/>
              <a:defRPr sz="1800"/>
            </a:pPr>
            <a:endParaRPr/>
          </a:p>
        </p:txBody>
      </p:sp>
      <p:sp>
        <p:nvSpPr>
          <p:cNvPr id="101" name="Shape 107"/>
          <p:cNvSpPr txBox="1">
            <a:spLocks noGrp="1"/>
          </p:cNvSpPr>
          <p:nvPr>
            <p:ph type="body" sz="quarter" idx="15"/>
          </p:nvPr>
        </p:nvSpPr>
        <p:spPr>
          <a:xfrm>
            <a:off x="304800" y="1143000"/>
            <a:ext cx="3962400" cy="381000"/>
          </a:xfrm>
          <a:prstGeom prst="rect">
            <a:avLst/>
          </a:prstGeom>
        </p:spPr>
        <p:txBody>
          <a:bodyPr/>
          <a:lstStyle/>
          <a:p>
            <a:pPr indent="-342900">
              <a:buClrTx/>
              <a:buSzTx/>
              <a:buFontTx/>
              <a:buNone/>
              <a:defRPr sz="1800"/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wo content stacke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Shape 10" descr="Shape 10"/>
          <p:cNvPicPr>
            <a:picLocks noChangeAspect="1"/>
          </p:cNvPicPr>
          <p:nvPr/>
        </p:nvPicPr>
        <p:blipFill>
          <a:blip r:embed="rId2"/>
          <a:srcRect b="86038"/>
          <a:stretch>
            <a:fillRect/>
          </a:stretch>
        </p:blipFill>
        <p:spPr>
          <a:xfrm>
            <a:off x="3166" y="-1"/>
            <a:ext cx="9137668" cy="957533"/>
          </a:xfrm>
          <a:prstGeom prst="rect">
            <a:avLst/>
          </a:prstGeom>
          <a:ln w="12700">
            <a:miter lim="400000"/>
          </a:ln>
        </p:spPr>
      </p:pic>
      <p:sp>
        <p:nvSpPr>
          <p:cNvPr id="10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10" name="Shape 110"/>
          <p:cNvSpPr/>
          <p:nvPr/>
        </p:nvSpPr>
        <p:spPr>
          <a:xfrm>
            <a:off x="-1708" y="1"/>
            <a:ext cx="8807572" cy="928688"/>
          </a:xfrm>
          <a:prstGeom prst="rect">
            <a:avLst/>
          </a:prstGeom>
          <a:solidFill>
            <a:schemeClr val="accent1">
              <a:alpha val="49803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1" name="Shape 111"/>
          <p:cNvSpPr/>
          <p:nvPr/>
        </p:nvSpPr>
        <p:spPr>
          <a:xfrm>
            <a:off x="8900780" y="0"/>
            <a:ext cx="243220" cy="933450"/>
          </a:xfrm>
          <a:prstGeom prst="rect">
            <a:avLst/>
          </a:prstGeom>
          <a:gradFill>
            <a:gsLst>
              <a:gs pos="0">
                <a:srgbClr val="9E0000"/>
              </a:gs>
              <a:gs pos="50000">
                <a:srgbClr val="E40000"/>
              </a:gs>
              <a:gs pos="100000">
                <a:srgbClr val="FF0000"/>
              </a:gs>
            </a:gsLst>
            <a:lin ang="189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2" name="Shape 115"/>
          <p:cNvSpPr/>
          <p:nvPr/>
        </p:nvSpPr>
        <p:spPr>
          <a:xfrm>
            <a:off x="-1707" y="-1"/>
            <a:ext cx="8812332" cy="933451"/>
          </a:xfrm>
          <a:prstGeom prst="rect">
            <a:avLst/>
          </a:prstGeom>
          <a:gradFill>
            <a:gsLst>
              <a:gs pos="0">
                <a:srgbClr val="102532">
                  <a:alpha val="74901"/>
                </a:srgbClr>
              </a:gs>
              <a:gs pos="100000">
                <a:srgbClr val="1D4056">
                  <a:alpha val="14901"/>
                </a:srgbClr>
              </a:gs>
            </a:gsLst>
            <a:lin ang="162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3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i="0"/>
            </a:lvl1pPr>
          </a:lstStyle>
          <a:p>
            <a:r>
              <a:t>Title Text</a:t>
            </a:r>
          </a:p>
        </p:txBody>
      </p:sp>
      <p:sp>
        <p:nvSpPr>
          <p:cNvPr id="114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304800" y="4191000"/>
            <a:ext cx="8229600" cy="1981200"/>
          </a:xfrm>
          <a:prstGeom prst="rect">
            <a:avLst/>
          </a:prstGeom>
        </p:spPr>
        <p:txBody>
          <a:bodyPr/>
          <a:lstStyle>
            <a:lvl1pPr indent="-228600">
              <a:buSzPts val="2000"/>
              <a:defRPr sz="2000"/>
            </a:lvl1pPr>
            <a:lvl2pPr marL="788161" indent="-292100">
              <a:buSzPts val="2000"/>
              <a:defRPr sz="2000"/>
            </a:lvl2pPr>
            <a:lvl3pPr marL="1076705" indent="-217169">
              <a:buSzPts val="2000"/>
              <a:defRPr sz="2000"/>
            </a:lvl3pPr>
            <a:lvl4pPr marL="1284732" indent="-160020">
              <a:buSzPts val="2000"/>
              <a:defRPr sz="2000"/>
            </a:lvl4pPr>
            <a:lvl5pPr marL="1565909" indent="-194308">
              <a:buSzPts val="2000"/>
              <a:defRPr sz="2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5" name="Shape 118"/>
          <p:cNvSpPr txBox="1">
            <a:spLocks noGrp="1"/>
          </p:cNvSpPr>
          <p:nvPr>
            <p:ph type="body" sz="half" idx="13"/>
          </p:nvPr>
        </p:nvSpPr>
        <p:spPr>
          <a:xfrm>
            <a:off x="304800" y="1524000"/>
            <a:ext cx="8229600" cy="2057400"/>
          </a:xfrm>
          <a:prstGeom prst="rect">
            <a:avLst/>
          </a:prstGeom>
        </p:spPr>
        <p:txBody>
          <a:bodyPr/>
          <a:lstStyle/>
          <a:p>
            <a:pPr indent="-228600">
              <a:buSzPts val="2000"/>
              <a:defRPr sz="2000"/>
            </a:pPr>
            <a:endParaRPr/>
          </a:p>
        </p:txBody>
      </p:sp>
      <p:sp>
        <p:nvSpPr>
          <p:cNvPr id="116" name="Shape 119"/>
          <p:cNvSpPr txBox="1">
            <a:spLocks noGrp="1"/>
          </p:cNvSpPr>
          <p:nvPr>
            <p:ph type="body" sz="quarter" idx="14"/>
          </p:nvPr>
        </p:nvSpPr>
        <p:spPr>
          <a:xfrm>
            <a:off x="304800" y="1066800"/>
            <a:ext cx="8229600" cy="381000"/>
          </a:xfrm>
          <a:prstGeom prst="rect">
            <a:avLst/>
          </a:prstGeom>
        </p:spPr>
        <p:txBody>
          <a:bodyPr/>
          <a:lstStyle/>
          <a:p>
            <a:pPr indent="-342900">
              <a:buClrTx/>
              <a:buSzTx/>
              <a:buFontTx/>
              <a:buNone/>
              <a:defRPr sz="1800"/>
            </a:pPr>
            <a:endParaRPr/>
          </a:p>
        </p:txBody>
      </p:sp>
      <p:sp>
        <p:nvSpPr>
          <p:cNvPr id="117" name="Shape 120"/>
          <p:cNvSpPr txBox="1">
            <a:spLocks noGrp="1"/>
          </p:cNvSpPr>
          <p:nvPr>
            <p:ph type="body" sz="quarter" idx="15"/>
          </p:nvPr>
        </p:nvSpPr>
        <p:spPr>
          <a:xfrm>
            <a:off x="304800" y="3733800"/>
            <a:ext cx="8229600" cy="381000"/>
          </a:xfrm>
          <a:prstGeom prst="rect">
            <a:avLst/>
          </a:prstGeom>
        </p:spPr>
        <p:txBody>
          <a:bodyPr/>
          <a:lstStyle/>
          <a:p>
            <a:pPr indent="-342900">
              <a:buClrTx/>
              <a:buSzTx/>
              <a:buFontTx/>
              <a:buNone/>
              <a:defRPr sz="1800"/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Shape 10" descr="Shape 10"/>
          <p:cNvPicPr>
            <a:picLocks noChangeAspect="1"/>
          </p:cNvPicPr>
          <p:nvPr/>
        </p:nvPicPr>
        <p:blipFill>
          <a:blip r:embed="rId2"/>
          <a:srcRect b="86038"/>
          <a:stretch>
            <a:fillRect/>
          </a:stretch>
        </p:blipFill>
        <p:spPr>
          <a:xfrm>
            <a:off x="3166" y="-1"/>
            <a:ext cx="9137668" cy="957533"/>
          </a:xfrm>
          <a:prstGeom prst="rect">
            <a:avLst/>
          </a:prstGeom>
          <a:ln w="12700">
            <a:miter lim="400000"/>
          </a:ln>
        </p:spPr>
      </p:pic>
      <p:sp>
        <p:nvSpPr>
          <p:cNvPr id="12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26" name="Shape 123"/>
          <p:cNvSpPr/>
          <p:nvPr/>
        </p:nvSpPr>
        <p:spPr>
          <a:xfrm>
            <a:off x="-1708" y="1"/>
            <a:ext cx="8807572" cy="928688"/>
          </a:xfrm>
          <a:prstGeom prst="rect">
            <a:avLst/>
          </a:prstGeom>
          <a:solidFill>
            <a:schemeClr val="accent1">
              <a:alpha val="49803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7" name="Shape 124"/>
          <p:cNvSpPr/>
          <p:nvPr/>
        </p:nvSpPr>
        <p:spPr>
          <a:xfrm>
            <a:off x="8900780" y="0"/>
            <a:ext cx="243220" cy="933450"/>
          </a:xfrm>
          <a:prstGeom prst="rect">
            <a:avLst/>
          </a:prstGeom>
          <a:gradFill>
            <a:gsLst>
              <a:gs pos="0">
                <a:srgbClr val="9E0000"/>
              </a:gs>
              <a:gs pos="50000">
                <a:srgbClr val="E40000"/>
              </a:gs>
              <a:gs pos="100000">
                <a:srgbClr val="FF0000"/>
              </a:gs>
            </a:gsLst>
            <a:lin ang="189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8" name="Shape 128"/>
          <p:cNvSpPr/>
          <p:nvPr/>
        </p:nvSpPr>
        <p:spPr>
          <a:xfrm>
            <a:off x="-1707" y="-1"/>
            <a:ext cx="8812332" cy="933451"/>
          </a:xfrm>
          <a:prstGeom prst="rect">
            <a:avLst/>
          </a:prstGeom>
          <a:gradFill>
            <a:gsLst>
              <a:gs pos="0">
                <a:srgbClr val="102532">
                  <a:alpha val="74901"/>
                </a:srgbClr>
              </a:gs>
              <a:gs pos="100000">
                <a:srgbClr val="1D4056">
                  <a:alpha val="14901"/>
                </a:srgbClr>
              </a:gs>
            </a:gsLst>
            <a:lin ang="162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9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i="0"/>
            </a:lvl1pPr>
          </a:lstStyle>
          <a:p>
            <a:r>
              <a:t>Title Text</a:t>
            </a:r>
          </a:p>
        </p:txBody>
      </p:sp>
      <p:sp>
        <p:nvSpPr>
          <p:cNvPr id="130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315913" y="1143000"/>
            <a:ext cx="2655887" cy="4953001"/>
          </a:xfrm>
          <a:prstGeom prst="rect">
            <a:avLst/>
          </a:prstGeom>
        </p:spPr>
        <p:txBody>
          <a:bodyPr/>
          <a:lstStyle>
            <a:lvl1pPr indent="-228600">
              <a:buSzPts val="2000"/>
              <a:defRPr sz="2000"/>
            </a:lvl1pPr>
            <a:lvl2pPr marL="788161" indent="-292100">
              <a:buSzPts val="2000"/>
              <a:defRPr sz="2000"/>
            </a:lvl2pPr>
            <a:lvl3pPr marL="1076705" indent="-217169">
              <a:buSzPts val="2000"/>
              <a:defRPr sz="2000"/>
            </a:lvl3pPr>
            <a:lvl4pPr marL="1284732" indent="-160020">
              <a:buSzPts val="2000"/>
              <a:defRPr sz="2000"/>
            </a:lvl4pPr>
            <a:lvl5pPr marL="1565909" indent="-194308">
              <a:buSzPts val="2000"/>
              <a:defRPr sz="2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1" name="Shape 131"/>
          <p:cNvSpPr txBox="1">
            <a:spLocks noGrp="1"/>
          </p:cNvSpPr>
          <p:nvPr>
            <p:ph type="body" sz="half" idx="13"/>
          </p:nvPr>
        </p:nvSpPr>
        <p:spPr>
          <a:xfrm>
            <a:off x="5943600" y="1143000"/>
            <a:ext cx="2667000" cy="4953000"/>
          </a:xfrm>
          <a:prstGeom prst="rect">
            <a:avLst/>
          </a:prstGeom>
        </p:spPr>
        <p:txBody>
          <a:bodyPr/>
          <a:lstStyle/>
          <a:p>
            <a:pPr indent="-228600">
              <a:buSzPts val="2000"/>
              <a:defRPr sz="2000"/>
            </a:pPr>
            <a:endParaRPr/>
          </a:p>
        </p:txBody>
      </p:sp>
      <p:sp>
        <p:nvSpPr>
          <p:cNvPr id="132" name="Shape 132"/>
          <p:cNvSpPr txBox="1">
            <a:spLocks noGrp="1"/>
          </p:cNvSpPr>
          <p:nvPr>
            <p:ph type="body" sz="half" idx="14"/>
          </p:nvPr>
        </p:nvSpPr>
        <p:spPr>
          <a:xfrm>
            <a:off x="3124200" y="1143000"/>
            <a:ext cx="2667000" cy="4953000"/>
          </a:xfrm>
          <a:prstGeom prst="rect">
            <a:avLst/>
          </a:prstGeom>
        </p:spPr>
        <p:txBody>
          <a:bodyPr/>
          <a:lstStyle/>
          <a:p>
            <a:pPr indent="-228600">
              <a:buSzPts val="2000"/>
              <a:defRPr sz="2000"/>
            </a:pPr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hape 10" descr="Shape 10"/>
          <p:cNvPicPr>
            <a:picLocks noChangeAspect="1"/>
          </p:cNvPicPr>
          <p:nvPr/>
        </p:nvPicPr>
        <p:blipFill>
          <a:blip r:embed="rId17"/>
          <a:srcRect b="86038"/>
          <a:stretch>
            <a:fillRect/>
          </a:stretch>
        </p:blipFill>
        <p:spPr>
          <a:xfrm>
            <a:off x="3166" y="-1"/>
            <a:ext cx="9137668" cy="957533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657167" y="6577501"/>
            <a:ext cx="168090" cy="14783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b">
            <a:spAutoFit/>
          </a:bodyPr>
          <a:lstStyle>
            <a:lvl1pPr algn="ctr">
              <a:defRPr sz="1100">
                <a:solidFill>
                  <a:srgbClr val="275C9D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4" name="Title Text"/>
          <p:cNvSpPr txBox="1">
            <a:spLocks noGrp="1"/>
          </p:cNvSpPr>
          <p:nvPr>
            <p:ph type="title"/>
          </p:nvPr>
        </p:nvSpPr>
        <p:spPr>
          <a:xfrm>
            <a:off x="316555" y="404555"/>
            <a:ext cx="8229601" cy="472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 anchor="b">
            <a:normAutofit/>
          </a:bodyPr>
          <a:lstStyle/>
          <a:p>
            <a:r>
              <a:t>Title Text</a:t>
            </a:r>
          </a:p>
        </p:txBody>
      </p:sp>
      <p:sp>
        <p:nvSpPr>
          <p:cNvPr id="5" name="Body Level One…"/>
          <p:cNvSpPr txBox="1">
            <a:spLocks noGrp="1"/>
          </p:cNvSpPr>
          <p:nvPr>
            <p:ph type="body" idx="1"/>
          </p:nvPr>
        </p:nvSpPr>
        <p:spPr>
          <a:xfrm>
            <a:off x="457200" y="1189037"/>
            <a:ext cx="8229600" cy="45259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ransition spd="med"/>
  <p:txStyles>
    <p:titleStyle>
      <a:lvl1pPr marL="0" marR="0" indent="0" algn="l" defTabSz="914400" rtl="0" latinLnBrk="0">
        <a:lnSpc>
          <a:spcPct val="95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600" b="0" i="1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l" defTabSz="914400" rtl="0" latinLnBrk="0">
        <a:lnSpc>
          <a:spcPct val="95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600" b="0" i="1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l" defTabSz="914400" rtl="0" latinLnBrk="0">
        <a:lnSpc>
          <a:spcPct val="95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600" b="0" i="1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l" defTabSz="914400" rtl="0" latinLnBrk="0">
        <a:lnSpc>
          <a:spcPct val="95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600" b="0" i="1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l" defTabSz="914400" rtl="0" latinLnBrk="0">
        <a:lnSpc>
          <a:spcPct val="95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600" b="0" i="1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l" defTabSz="914400" rtl="0" latinLnBrk="0">
        <a:lnSpc>
          <a:spcPct val="95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600" b="0" i="1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l" defTabSz="914400" rtl="0" latinLnBrk="0">
        <a:lnSpc>
          <a:spcPct val="95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600" b="0" i="1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l" defTabSz="914400" rtl="0" latinLnBrk="0">
        <a:lnSpc>
          <a:spcPct val="95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600" b="0" i="1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l" defTabSz="914400" rtl="0" latinLnBrk="0">
        <a:lnSpc>
          <a:spcPct val="95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600" b="0" i="1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Arial"/>
        </a:defRPr>
      </a:lvl9pPr>
    </p:titleStyle>
    <p:bodyStyle>
      <a:lvl1pPr marL="342900" marR="0" indent="-205740" algn="l" defTabSz="914400" rtl="0" latinLnBrk="0">
        <a:lnSpc>
          <a:spcPct val="95000"/>
        </a:lnSpc>
        <a:spcBef>
          <a:spcPts val="1000"/>
        </a:spcBef>
        <a:spcAft>
          <a:spcPts val="0"/>
        </a:spcAft>
        <a:buClr>
          <a:schemeClr val="accent3"/>
        </a:buClr>
        <a:buSzPts val="2400"/>
        <a:buFont typeface="Helvetica"/>
        <a:buChar char="■"/>
        <a:tabLst/>
        <a:defRPr sz="2400" b="0" i="0" u="none" strike="noStrike" cap="none" spc="0" baseline="0">
          <a:solidFill>
            <a:schemeClr val="accent1"/>
          </a:solidFill>
          <a:uFillTx/>
          <a:latin typeface="+mn-lt"/>
          <a:ea typeface="+mn-ea"/>
          <a:cs typeface="+mn-cs"/>
          <a:sym typeface="Arial"/>
        </a:defRPr>
      </a:lvl1pPr>
      <a:lvl2pPr marL="809243" marR="0" indent="-301750" algn="l" defTabSz="914400" rtl="0" latinLnBrk="0">
        <a:lnSpc>
          <a:spcPct val="95000"/>
        </a:lnSpc>
        <a:spcBef>
          <a:spcPts val="1000"/>
        </a:spcBef>
        <a:spcAft>
          <a:spcPts val="0"/>
        </a:spcAft>
        <a:buClr>
          <a:schemeClr val="accent3"/>
        </a:buClr>
        <a:buSzPts val="2400"/>
        <a:buFont typeface="Helvetica"/>
        <a:buChar char="―"/>
        <a:tabLst/>
        <a:defRPr sz="2400" b="0" i="0" u="none" strike="noStrike" cap="none" spc="0" baseline="0">
          <a:solidFill>
            <a:schemeClr val="accent1"/>
          </a:solidFill>
          <a:uFillTx/>
          <a:latin typeface="+mn-lt"/>
          <a:ea typeface="+mn-ea"/>
          <a:cs typeface="+mn-cs"/>
          <a:sym typeface="Arial"/>
        </a:defRPr>
      </a:lvl2pPr>
      <a:lvl3pPr marL="1102457" marR="0" indent="-237206" algn="l" defTabSz="914400" rtl="0" latinLnBrk="0">
        <a:lnSpc>
          <a:spcPct val="95000"/>
        </a:lnSpc>
        <a:spcBef>
          <a:spcPts val="1000"/>
        </a:spcBef>
        <a:spcAft>
          <a:spcPts val="0"/>
        </a:spcAft>
        <a:buClr>
          <a:schemeClr val="accent3"/>
        </a:buClr>
        <a:buSzPts val="2400"/>
        <a:buFont typeface="Helvetica"/>
        <a:buChar char="●"/>
        <a:tabLst/>
        <a:defRPr sz="2400" b="0" i="0" u="none" strike="noStrike" cap="none" spc="0" baseline="0">
          <a:solidFill>
            <a:schemeClr val="accent1"/>
          </a:solidFill>
          <a:uFillTx/>
          <a:latin typeface="+mn-lt"/>
          <a:ea typeface="+mn-ea"/>
          <a:cs typeface="+mn-cs"/>
          <a:sym typeface="Arial"/>
        </a:defRPr>
      </a:lvl3pPr>
      <a:lvl4pPr marL="1303086" marR="0" indent="-172658" algn="l" defTabSz="914400" rtl="0" latinLnBrk="0">
        <a:lnSpc>
          <a:spcPct val="95000"/>
        </a:lnSpc>
        <a:spcBef>
          <a:spcPts val="1000"/>
        </a:spcBef>
        <a:spcAft>
          <a:spcPts val="0"/>
        </a:spcAft>
        <a:buClr>
          <a:schemeClr val="accent3"/>
        </a:buClr>
        <a:buSzPts val="2400"/>
        <a:buFont typeface="Helvetica"/>
        <a:buChar char="–"/>
        <a:tabLst/>
        <a:defRPr sz="2400" b="0" i="0" u="none" strike="noStrike" cap="none" spc="0" baseline="0">
          <a:solidFill>
            <a:schemeClr val="accent1"/>
          </a:solidFill>
          <a:uFillTx/>
          <a:latin typeface="+mn-lt"/>
          <a:ea typeface="+mn-ea"/>
          <a:cs typeface="+mn-cs"/>
          <a:sym typeface="Arial"/>
        </a:defRPr>
      </a:lvl4pPr>
      <a:lvl5pPr marL="1588702" marR="0" indent="-211386" algn="l" defTabSz="914400" rtl="0" latinLnBrk="0">
        <a:lnSpc>
          <a:spcPct val="95000"/>
        </a:lnSpc>
        <a:spcBef>
          <a:spcPts val="1000"/>
        </a:spcBef>
        <a:spcAft>
          <a:spcPts val="0"/>
        </a:spcAft>
        <a:buClr>
          <a:schemeClr val="accent3"/>
        </a:buClr>
        <a:buSzPts val="2400"/>
        <a:buFont typeface="Helvetica"/>
        <a:buChar char="∙"/>
        <a:tabLst/>
        <a:defRPr sz="2400" b="0" i="0" u="none" strike="noStrike" cap="none" spc="0" baseline="0">
          <a:solidFill>
            <a:schemeClr val="accent1"/>
          </a:solidFill>
          <a:uFillTx/>
          <a:latin typeface="+mn-lt"/>
          <a:ea typeface="+mn-ea"/>
          <a:cs typeface="+mn-cs"/>
          <a:sym typeface="Arial"/>
        </a:defRPr>
      </a:lvl5pPr>
      <a:lvl6pPr marL="2534920" marR="0" indent="-121920" algn="l" defTabSz="914400" rtl="0" latinLnBrk="0">
        <a:lnSpc>
          <a:spcPct val="95000"/>
        </a:lnSpc>
        <a:spcBef>
          <a:spcPts val="1000"/>
        </a:spcBef>
        <a:spcAft>
          <a:spcPts val="0"/>
        </a:spcAft>
        <a:buClr>
          <a:schemeClr val="accent3"/>
        </a:buClr>
        <a:buSzPts val="2400"/>
        <a:buFont typeface="Helvetica"/>
        <a:buChar char="•"/>
        <a:tabLst/>
        <a:defRPr sz="2400" b="0" i="0" u="none" strike="noStrike" cap="none" spc="0" baseline="0">
          <a:solidFill>
            <a:schemeClr val="accent1"/>
          </a:solidFill>
          <a:uFillTx/>
          <a:latin typeface="+mn-lt"/>
          <a:ea typeface="+mn-ea"/>
          <a:cs typeface="+mn-cs"/>
          <a:sym typeface="Arial"/>
        </a:defRPr>
      </a:lvl6pPr>
      <a:lvl7pPr marL="2992120" marR="0" indent="-121920" algn="l" defTabSz="914400" rtl="0" latinLnBrk="0">
        <a:lnSpc>
          <a:spcPct val="95000"/>
        </a:lnSpc>
        <a:spcBef>
          <a:spcPts val="1000"/>
        </a:spcBef>
        <a:spcAft>
          <a:spcPts val="0"/>
        </a:spcAft>
        <a:buClr>
          <a:schemeClr val="accent3"/>
        </a:buClr>
        <a:buSzPts val="2400"/>
        <a:buFont typeface="Helvetica"/>
        <a:buChar char="•"/>
        <a:tabLst/>
        <a:defRPr sz="2400" b="0" i="0" u="none" strike="noStrike" cap="none" spc="0" baseline="0">
          <a:solidFill>
            <a:schemeClr val="accent1"/>
          </a:solidFill>
          <a:uFillTx/>
          <a:latin typeface="+mn-lt"/>
          <a:ea typeface="+mn-ea"/>
          <a:cs typeface="+mn-cs"/>
          <a:sym typeface="Arial"/>
        </a:defRPr>
      </a:lvl7pPr>
      <a:lvl8pPr marL="3449320" marR="0" indent="-121920" algn="l" defTabSz="914400" rtl="0" latinLnBrk="0">
        <a:lnSpc>
          <a:spcPct val="95000"/>
        </a:lnSpc>
        <a:spcBef>
          <a:spcPts val="1000"/>
        </a:spcBef>
        <a:spcAft>
          <a:spcPts val="0"/>
        </a:spcAft>
        <a:buClr>
          <a:schemeClr val="accent3"/>
        </a:buClr>
        <a:buSzPts val="2400"/>
        <a:buFont typeface="Helvetica"/>
        <a:buChar char="•"/>
        <a:tabLst/>
        <a:defRPr sz="2400" b="0" i="0" u="none" strike="noStrike" cap="none" spc="0" baseline="0">
          <a:solidFill>
            <a:schemeClr val="accent1"/>
          </a:solidFill>
          <a:uFillTx/>
          <a:latin typeface="+mn-lt"/>
          <a:ea typeface="+mn-ea"/>
          <a:cs typeface="+mn-cs"/>
          <a:sym typeface="Arial"/>
        </a:defRPr>
      </a:lvl8pPr>
      <a:lvl9pPr marL="3906520" marR="0" indent="-121920" algn="l" defTabSz="914400" rtl="0" latinLnBrk="0">
        <a:lnSpc>
          <a:spcPct val="95000"/>
        </a:lnSpc>
        <a:spcBef>
          <a:spcPts val="1000"/>
        </a:spcBef>
        <a:spcAft>
          <a:spcPts val="0"/>
        </a:spcAft>
        <a:buClr>
          <a:schemeClr val="accent3"/>
        </a:buClr>
        <a:buSzPts val="2400"/>
        <a:buFont typeface="Helvetica"/>
        <a:buChar char="•"/>
        <a:tabLst/>
        <a:defRPr sz="2400" b="0" i="0" u="none" strike="noStrike" cap="none" spc="0" baseline="0">
          <a:solidFill>
            <a:schemeClr val="accent1"/>
          </a:solidFill>
          <a:uFillTx/>
          <a:latin typeface="+mn-lt"/>
          <a:ea typeface="+mn-ea"/>
          <a:cs typeface="+mn-cs"/>
          <a:sym typeface="Arial"/>
        </a:defRPr>
      </a:lvl9pPr>
    </p:bodyStyle>
    <p:other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gi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7" Type="http://schemas.openxmlformats.org/officeDocument/2006/relationships/image" Target="../media/image102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8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ubtitle 3"/>
          <p:cNvSpPr txBox="1">
            <a:spLocks noGrp="1"/>
          </p:cNvSpPr>
          <p:nvPr>
            <p:ph type="body" sz="quarter" idx="1"/>
          </p:nvPr>
        </p:nvSpPr>
        <p:spPr>
          <a:xfrm>
            <a:off x="1534886" y="5605283"/>
            <a:ext cx="6770914" cy="369333"/>
          </a:xfrm>
          <a:prstGeom prst="rect">
            <a:avLst/>
          </a:prstGeom>
        </p:spPr>
        <p:txBody>
          <a:bodyPr/>
          <a:lstStyle/>
          <a:p>
            <a:pPr defTabSz="694944">
              <a:defRPr sz="1368"/>
            </a:pPr>
            <a:endParaRPr/>
          </a:p>
        </p:txBody>
      </p:sp>
      <p:sp>
        <p:nvSpPr>
          <p:cNvPr id="222" name="Shape 80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0" tIns="0" rIns="0" bIns="0"/>
          <a:lstStyle>
            <a:lvl1pPr marL="254000" indent="-508000" algn="ctr"/>
          </a:lstStyle>
          <a:p>
            <a:r>
              <a:t>Introducción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13"/>
          <p:cNvSpPr txBox="1">
            <a:spLocks noGrp="1"/>
          </p:cNvSpPr>
          <p:nvPr>
            <p:ph type="sldNum" sz="quarter" idx="2"/>
          </p:nvPr>
        </p:nvSpPr>
        <p:spPr>
          <a:xfrm>
            <a:off x="8657167" y="6577501"/>
            <a:ext cx="168090" cy="14783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10</a:t>
            </a:fld>
            <a:endParaRPr/>
          </a:p>
        </p:txBody>
      </p:sp>
      <p:sp>
        <p:nvSpPr>
          <p:cNvPr id="287" name="Shape 187"/>
          <p:cNvSpPr txBox="1">
            <a:spLocks noGrp="1"/>
          </p:cNvSpPr>
          <p:nvPr>
            <p:ph type="body" sz="quarter" idx="1"/>
          </p:nvPr>
        </p:nvSpPr>
        <p:spPr>
          <a:xfrm>
            <a:off x="150920" y="1012622"/>
            <a:ext cx="8993080" cy="760720"/>
          </a:xfrm>
          <a:prstGeom prst="rect">
            <a:avLst/>
          </a:prstGeom>
        </p:spPr>
        <p:txBody>
          <a:bodyPr lIns="0" tIns="0" rIns="0" bIns="0"/>
          <a:lstStyle>
            <a:lvl1pPr marL="457200" indent="-457200">
              <a:buSzPts val="1800"/>
              <a:buFontTx/>
              <a:buAutoNum type="arabicPeriod" startAt="2"/>
              <a:defRPr sz="1800"/>
            </a:lvl1pPr>
          </a:lstStyle>
          <a:p>
            <a:r>
              <a:t>Miembros estáticos de una clase: No pertenecen a cada instancia sino que son globales de la clase.</a:t>
            </a:r>
          </a:p>
        </p:txBody>
      </p:sp>
      <p:sp>
        <p:nvSpPr>
          <p:cNvPr id="288" name="Shape 192"/>
          <p:cNvSpPr txBox="1">
            <a:spLocks noGrp="1"/>
          </p:cNvSpPr>
          <p:nvPr>
            <p:ph type="title"/>
          </p:nvPr>
        </p:nvSpPr>
        <p:spPr>
          <a:xfrm>
            <a:off x="316555" y="24452"/>
            <a:ext cx="8229601" cy="852600"/>
          </a:xfrm>
          <a:prstGeom prst="rect">
            <a:avLst/>
          </a:prstGeom>
        </p:spPr>
        <p:txBody>
          <a:bodyPr lIns="0" tIns="0" rIns="0" bIns="0"/>
          <a:lstStyle>
            <a:lvl1pPr marL="165100" indent="-330200"/>
          </a:lstStyle>
          <a:p>
            <a:r>
              <a:t>Palabra clave static:</a:t>
            </a:r>
          </a:p>
        </p:txBody>
      </p:sp>
      <p:pic>
        <p:nvPicPr>
          <p:cNvPr id="289" name="Picture 1" descr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958" y="1901941"/>
            <a:ext cx="2447926" cy="1552576"/>
          </a:xfrm>
          <a:prstGeom prst="rect">
            <a:avLst/>
          </a:prstGeom>
          <a:ln w="12700">
            <a:miter lim="400000"/>
          </a:ln>
        </p:spPr>
      </p:pic>
      <p:pic>
        <p:nvPicPr>
          <p:cNvPr id="290" name="Picture 2" descr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958" y="3666773"/>
            <a:ext cx="2695576" cy="371476"/>
          </a:xfrm>
          <a:prstGeom prst="rect">
            <a:avLst/>
          </a:prstGeom>
          <a:ln w="12700">
            <a:miter lim="400000"/>
          </a:ln>
        </p:spPr>
      </p:pic>
      <p:pic>
        <p:nvPicPr>
          <p:cNvPr id="291" name="Picture 3" descr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958" y="4494745"/>
            <a:ext cx="2753557" cy="1222662"/>
          </a:xfrm>
          <a:prstGeom prst="rect">
            <a:avLst/>
          </a:prstGeom>
          <a:ln w="12700">
            <a:miter lim="400000"/>
          </a:ln>
        </p:spPr>
      </p:pic>
      <p:sp>
        <p:nvSpPr>
          <p:cNvPr id="292" name="Right Brace 11"/>
          <p:cNvSpPr/>
          <p:nvPr/>
        </p:nvSpPr>
        <p:spPr>
          <a:xfrm>
            <a:off x="2772075" y="1901942"/>
            <a:ext cx="408773" cy="1466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5965" y="0"/>
                  <a:pt x="10800" y="225"/>
                  <a:pt x="10800" y="502"/>
                </a:cubicBezTo>
                <a:lnTo>
                  <a:pt x="10800" y="10298"/>
                </a:lnTo>
                <a:cubicBezTo>
                  <a:pt x="10800" y="10575"/>
                  <a:pt x="15635" y="10800"/>
                  <a:pt x="21600" y="10800"/>
                </a:cubicBezTo>
                <a:cubicBezTo>
                  <a:pt x="15635" y="10800"/>
                  <a:pt x="10800" y="11025"/>
                  <a:pt x="10800" y="11302"/>
                </a:cubicBezTo>
                <a:lnTo>
                  <a:pt x="10800" y="21098"/>
                </a:lnTo>
                <a:cubicBezTo>
                  <a:pt x="10800" y="21375"/>
                  <a:pt x="5965" y="21600"/>
                  <a:pt x="0" y="21600"/>
                </a:cubicBezTo>
              </a:path>
            </a:pathLst>
          </a:custGeom>
          <a:ln>
            <a:solidFill>
              <a:srgbClr val="376C8E"/>
            </a:solidFill>
          </a:ln>
        </p:spPr>
        <p:txBody>
          <a:bodyPr lIns="45719" rIns="45719" anchor="ctr"/>
          <a:lstStyle/>
          <a:p>
            <a:pPr algn="ctr"/>
            <a:endParaRPr/>
          </a:p>
        </p:txBody>
      </p:sp>
      <p:sp>
        <p:nvSpPr>
          <p:cNvPr id="293" name="Right Brace 12"/>
          <p:cNvSpPr/>
          <p:nvPr/>
        </p:nvSpPr>
        <p:spPr>
          <a:xfrm>
            <a:off x="3055572" y="3631412"/>
            <a:ext cx="196943" cy="44219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5965" y="0"/>
                  <a:pt x="10800" y="359"/>
                  <a:pt x="10800" y="802"/>
                </a:cubicBezTo>
                <a:lnTo>
                  <a:pt x="10800" y="9998"/>
                </a:lnTo>
                <a:cubicBezTo>
                  <a:pt x="10800" y="10441"/>
                  <a:pt x="15635" y="10800"/>
                  <a:pt x="21600" y="10800"/>
                </a:cubicBezTo>
                <a:cubicBezTo>
                  <a:pt x="15635" y="10800"/>
                  <a:pt x="10800" y="11159"/>
                  <a:pt x="10800" y="11602"/>
                </a:cubicBezTo>
                <a:lnTo>
                  <a:pt x="10800" y="20798"/>
                </a:lnTo>
                <a:cubicBezTo>
                  <a:pt x="10800" y="21241"/>
                  <a:pt x="5965" y="21600"/>
                  <a:pt x="0" y="21600"/>
                </a:cubicBezTo>
              </a:path>
            </a:pathLst>
          </a:custGeom>
          <a:ln>
            <a:solidFill>
              <a:srgbClr val="376C8E"/>
            </a:solidFill>
          </a:ln>
        </p:spPr>
        <p:txBody>
          <a:bodyPr lIns="45719" rIns="45719" anchor="ctr"/>
          <a:lstStyle/>
          <a:p>
            <a:pPr algn="ctr"/>
            <a:endParaRPr/>
          </a:p>
        </p:txBody>
      </p:sp>
      <p:sp>
        <p:nvSpPr>
          <p:cNvPr id="294" name="Right Brace 13"/>
          <p:cNvSpPr/>
          <p:nvPr/>
        </p:nvSpPr>
        <p:spPr>
          <a:xfrm>
            <a:off x="3077552" y="4494745"/>
            <a:ext cx="233965" cy="12909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5965" y="0"/>
                  <a:pt x="10800" y="146"/>
                  <a:pt x="10800" y="326"/>
                </a:cubicBezTo>
                <a:lnTo>
                  <a:pt x="10800" y="10474"/>
                </a:lnTo>
                <a:cubicBezTo>
                  <a:pt x="10800" y="10654"/>
                  <a:pt x="15635" y="10800"/>
                  <a:pt x="21600" y="10800"/>
                </a:cubicBezTo>
                <a:cubicBezTo>
                  <a:pt x="15635" y="10800"/>
                  <a:pt x="10800" y="10946"/>
                  <a:pt x="10800" y="11126"/>
                </a:cubicBezTo>
                <a:lnTo>
                  <a:pt x="10800" y="21274"/>
                </a:lnTo>
                <a:cubicBezTo>
                  <a:pt x="10800" y="21454"/>
                  <a:pt x="5965" y="21600"/>
                  <a:pt x="0" y="21600"/>
                </a:cubicBezTo>
              </a:path>
            </a:pathLst>
          </a:custGeom>
          <a:ln>
            <a:solidFill>
              <a:srgbClr val="376C8E"/>
            </a:solidFill>
          </a:ln>
        </p:spPr>
        <p:txBody>
          <a:bodyPr lIns="45719" rIns="45719" anchor="ctr"/>
          <a:lstStyle/>
          <a:p>
            <a:pPr algn="ctr"/>
            <a:endParaRPr/>
          </a:p>
        </p:txBody>
      </p:sp>
      <p:sp>
        <p:nvSpPr>
          <p:cNvPr id="295" name="TextBox 15"/>
          <p:cNvSpPr txBox="1"/>
          <p:nvPr/>
        </p:nvSpPr>
        <p:spPr>
          <a:xfrm>
            <a:off x="2817796" y="2481440"/>
            <a:ext cx="1966872" cy="2888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/>
          </a:lstStyle>
          <a:p>
            <a:r>
              <a:t>Definición</a:t>
            </a:r>
          </a:p>
        </p:txBody>
      </p:sp>
      <p:sp>
        <p:nvSpPr>
          <p:cNvPr id="296" name="TextBox 16"/>
          <p:cNvSpPr txBox="1"/>
          <p:nvPr/>
        </p:nvSpPr>
        <p:spPr>
          <a:xfrm>
            <a:off x="2923674" y="3685506"/>
            <a:ext cx="1966872" cy="2888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/>
          </a:lstStyle>
          <a:p>
            <a:r>
              <a:t>Inicialización</a:t>
            </a:r>
          </a:p>
        </p:txBody>
      </p:sp>
      <p:sp>
        <p:nvSpPr>
          <p:cNvPr id="297" name="TextBox 19"/>
          <p:cNvSpPr txBox="1"/>
          <p:nvPr/>
        </p:nvSpPr>
        <p:spPr>
          <a:xfrm>
            <a:off x="2923674" y="4986337"/>
            <a:ext cx="1966872" cy="2888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/>
          </a:lstStyle>
          <a:p>
            <a:r>
              <a:t>Utilización</a:t>
            </a:r>
          </a:p>
        </p:txBody>
      </p:sp>
      <p:sp>
        <p:nvSpPr>
          <p:cNvPr id="298" name="TextBox 22"/>
          <p:cNvSpPr txBox="1"/>
          <p:nvPr/>
        </p:nvSpPr>
        <p:spPr>
          <a:xfrm>
            <a:off x="4936264" y="1821182"/>
            <a:ext cx="3017773" cy="501549"/>
          </a:xfrm>
          <a:prstGeom prst="rect">
            <a:avLst/>
          </a:prstGeom>
          <a:ln>
            <a:solidFill>
              <a:srgbClr val="FF000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/>
          </a:lstStyle>
          <a:p>
            <a:r>
              <a:t>La siguiente línea de Código, está permitida?</a:t>
            </a:r>
          </a:p>
        </p:txBody>
      </p:sp>
      <p:sp>
        <p:nvSpPr>
          <p:cNvPr id="299" name="Rectangle 4"/>
          <p:cNvSpPr txBox="1"/>
          <p:nvPr/>
        </p:nvSpPr>
        <p:spPr>
          <a:xfrm>
            <a:off x="3517899" y="3275112"/>
            <a:ext cx="2091802" cy="2888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t>MiClase().miVariable = 5;</a:t>
            </a:r>
          </a:p>
        </p:txBody>
      </p:sp>
      <p:pic>
        <p:nvPicPr>
          <p:cNvPr id="300" name="Picture 6" descr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40250" y="2378255"/>
            <a:ext cx="2209801" cy="276226"/>
          </a:xfrm>
          <a:prstGeom prst="rect">
            <a:avLst/>
          </a:prstGeom>
          <a:ln w="12700">
            <a:miter lim="400000"/>
          </a:ln>
        </p:spPr>
      </p:pic>
      <p:sp>
        <p:nvSpPr>
          <p:cNvPr id="301" name="TextBox 23"/>
          <p:cNvSpPr txBox="1"/>
          <p:nvPr/>
        </p:nvSpPr>
        <p:spPr>
          <a:xfrm>
            <a:off x="4936263" y="4139251"/>
            <a:ext cx="3017772" cy="704750"/>
          </a:xfrm>
          <a:prstGeom prst="rect">
            <a:avLst/>
          </a:prstGeom>
          <a:ln>
            <a:solidFill>
              <a:srgbClr val="FF000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/>
          </a:lstStyle>
          <a:p>
            <a:r>
              <a:t>Se puede modificar una variable de clase estática desde un método de clase que no es estático?</a:t>
            </a: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hape 13"/>
          <p:cNvSpPr txBox="1">
            <a:spLocks noGrp="1"/>
          </p:cNvSpPr>
          <p:nvPr>
            <p:ph type="sldNum" sz="quarter" idx="2"/>
          </p:nvPr>
        </p:nvSpPr>
        <p:spPr>
          <a:xfrm>
            <a:off x="8662351" y="6577501"/>
            <a:ext cx="157722" cy="14783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11</a:t>
            </a:fld>
            <a:endParaRPr/>
          </a:p>
        </p:txBody>
      </p:sp>
      <p:pic>
        <p:nvPicPr>
          <p:cNvPr id="304" name="Picture 14" descr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555" y="3713307"/>
            <a:ext cx="3247424" cy="3046886"/>
          </a:xfrm>
          <a:prstGeom prst="rect">
            <a:avLst/>
          </a:prstGeom>
          <a:ln w="12700">
            <a:miter lim="400000"/>
          </a:ln>
        </p:spPr>
      </p:pic>
      <p:pic>
        <p:nvPicPr>
          <p:cNvPr id="305" name="Picture 24" descr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6143" y="3713307"/>
            <a:ext cx="2486026" cy="1543051"/>
          </a:xfrm>
          <a:prstGeom prst="rect">
            <a:avLst/>
          </a:prstGeom>
          <a:ln w="12700">
            <a:miter lim="400000"/>
          </a:ln>
        </p:spPr>
      </p:pic>
      <p:sp>
        <p:nvSpPr>
          <p:cNvPr id="306" name="Shape 187"/>
          <p:cNvSpPr txBox="1">
            <a:spLocks noGrp="1"/>
          </p:cNvSpPr>
          <p:nvPr>
            <p:ph type="body" sz="quarter" idx="1"/>
          </p:nvPr>
        </p:nvSpPr>
        <p:spPr>
          <a:xfrm>
            <a:off x="150920" y="1012622"/>
            <a:ext cx="8993080" cy="760720"/>
          </a:xfrm>
          <a:prstGeom prst="rect">
            <a:avLst/>
          </a:prstGeom>
        </p:spPr>
        <p:txBody>
          <a:bodyPr lIns="0" tIns="0" rIns="0" bIns="0"/>
          <a:lstStyle>
            <a:lvl1pPr marL="457200" indent="-457200">
              <a:buSzPts val="1800"/>
              <a:buFontTx/>
              <a:buAutoNum type="arabicPeriod" startAt="3"/>
              <a:defRPr sz="1800"/>
            </a:lvl1pPr>
          </a:lstStyle>
          <a:p>
            <a:r>
              <a:t>Constantes estáticas: Es una constante universal del programa pero de alcance limitado. Reemplaza el #define</a:t>
            </a:r>
          </a:p>
        </p:txBody>
      </p:sp>
      <p:sp>
        <p:nvSpPr>
          <p:cNvPr id="307" name="Shape 192"/>
          <p:cNvSpPr txBox="1">
            <a:spLocks noGrp="1"/>
          </p:cNvSpPr>
          <p:nvPr>
            <p:ph type="title"/>
          </p:nvPr>
        </p:nvSpPr>
        <p:spPr>
          <a:xfrm>
            <a:off x="316555" y="24452"/>
            <a:ext cx="8229601" cy="852600"/>
          </a:xfrm>
          <a:prstGeom prst="rect">
            <a:avLst/>
          </a:prstGeom>
        </p:spPr>
        <p:txBody>
          <a:bodyPr lIns="0" tIns="0" rIns="0" bIns="0"/>
          <a:lstStyle>
            <a:lvl1pPr marL="165100" indent="-330200"/>
          </a:lstStyle>
          <a:p>
            <a:r>
              <a:t>Palabra clave static:</a:t>
            </a:r>
          </a:p>
        </p:txBody>
      </p:sp>
      <p:sp>
        <p:nvSpPr>
          <p:cNvPr id="308" name="TextBox 15"/>
          <p:cNvSpPr txBox="1"/>
          <p:nvPr/>
        </p:nvSpPr>
        <p:spPr>
          <a:xfrm>
            <a:off x="-375550" y="1912331"/>
            <a:ext cx="1966873" cy="2888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/>
          </a:lstStyle>
          <a:p>
            <a:r>
              <a:t>ej1.cpp:</a:t>
            </a:r>
          </a:p>
        </p:txBody>
      </p:sp>
      <p:sp>
        <p:nvSpPr>
          <p:cNvPr id="309" name="TextBox 22"/>
          <p:cNvSpPr txBox="1"/>
          <p:nvPr/>
        </p:nvSpPr>
        <p:spPr>
          <a:xfrm>
            <a:off x="3925196" y="1809717"/>
            <a:ext cx="4294364" cy="907949"/>
          </a:xfrm>
          <a:prstGeom prst="rect">
            <a:avLst/>
          </a:prstGeom>
          <a:ln>
            <a:solidFill>
              <a:srgbClr val="FF000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/>
          </a:lstStyle>
          <a:p>
            <a:r>
              <a:t>Se puede tener dos variables de mismo nombre en diferntes .cpp? Que pása en este caso? Qué pasaría si no estuviera la palabra static? Y si en vez de eso usara #define ??</a:t>
            </a:r>
          </a:p>
        </p:txBody>
      </p:sp>
      <p:pic>
        <p:nvPicPr>
          <p:cNvPr id="310" name="Picture 7" descr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3972" y="1961445"/>
            <a:ext cx="2257426" cy="209551"/>
          </a:xfrm>
          <a:prstGeom prst="rect">
            <a:avLst/>
          </a:prstGeom>
          <a:ln w="12700">
            <a:miter lim="400000"/>
          </a:ln>
        </p:spPr>
      </p:pic>
      <p:sp>
        <p:nvSpPr>
          <p:cNvPr id="311" name="TextBox 17"/>
          <p:cNvSpPr txBox="1"/>
          <p:nvPr/>
        </p:nvSpPr>
        <p:spPr>
          <a:xfrm>
            <a:off x="-375551" y="2335884"/>
            <a:ext cx="1966873" cy="2888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/>
          </a:lstStyle>
          <a:p>
            <a:r>
              <a:t>ej2.cpp:</a:t>
            </a:r>
          </a:p>
        </p:txBody>
      </p:sp>
      <p:pic>
        <p:nvPicPr>
          <p:cNvPr id="312" name="Picture 8" descr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3972" y="2286771"/>
            <a:ext cx="2324101" cy="257176"/>
          </a:xfrm>
          <a:prstGeom prst="rect">
            <a:avLst/>
          </a:prstGeom>
          <a:ln w="12700">
            <a:miter lim="400000"/>
          </a:ln>
        </p:spPr>
      </p:pic>
      <p:sp>
        <p:nvSpPr>
          <p:cNvPr id="313" name="Right Brace 20"/>
          <p:cNvSpPr/>
          <p:nvPr/>
        </p:nvSpPr>
        <p:spPr>
          <a:xfrm>
            <a:off x="3402127" y="1908911"/>
            <a:ext cx="181027" cy="6454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5965" y="0"/>
                  <a:pt x="10800" y="226"/>
                  <a:pt x="10800" y="505"/>
                </a:cubicBezTo>
                <a:lnTo>
                  <a:pt x="10800" y="10295"/>
                </a:lnTo>
                <a:cubicBezTo>
                  <a:pt x="10800" y="10574"/>
                  <a:pt x="15635" y="10800"/>
                  <a:pt x="21600" y="10800"/>
                </a:cubicBezTo>
                <a:cubicBezTo>
                  <a:pt x="15635" y="10800"/>
                  <a:pt x="10800" y="11026"/>
                  <a:pt x="10800" y="11305"/>
                </a:cubicBezTo>
                <a:lnTo>
                  <a:pt x="10800" y="21095"/>
                </a:lnTo>
                <a:cubicBezTo>
                  <a:pt x="10800" y="21374"/>
                  <a:pt x="5965" y="21600"/>
                  <a:pt x="0" y="21600"/>
                </a:cubicBezTo>
              </a:path>
            </a:pathLst>
          </a:custGeom>
          <a:ln>
            <a:solidFill>
              <a:srgbClr val="376C8E"/>
            </a:solidFill>
          </a:ln>
        </p:spPr>
        <p:txBody>
          <a:bodyPr lIns="45719" rIns="45719" anchor="ctr"/>
          <a:lstStyle/>
          <a:p>
            <a:pPr algn="ctr"/>
            <a:endParaRPr/>
          </a:p>
        </p:txBody>
      </p:sp>
      <p:sp>
        <p:nvSpPr>
          <p:cNvPr id="314" name="Shape 187"/>
          <p:cNvSpPr txBox="1"/>
          <p:nvPr/>
        </p:nvSpPr>
        <p:spPr>
          <a:xfrm>
            <a:off x="150920" y="2977953"/>
            <a:ext cx="8993080" cy="25389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marL="457200" indent="-457200">
              <a:lnSpc>
                <a:spcPct val="95000"/>
              </a:lnSpc>
              <a:spcBef>
                <a:spcPts val="1000"/>
              </a:spcBef>
              <a:buClr>
                <a:schemeClr val="accent3"/>
              </a:buClr>
              <a:buSzPts val="1800"/>
              <a:buAutoNum type="arabicPeriod" startAt="4"/>
              <a:defRPr sz="1800">
                <a:solidFill>
                  <a:schemeClr val="accent1"/>
                </a:solidFill>
              </a:defRPr>
            </a:pPr>
            <a:r>
              <a:t>Métodos estáticos dentro de la clase: Es una promesa de que el método sólo utiliza miembros estáticos.  </a:t>
            </a:r>
            <a:endParaRPr sz="2400"/>
          </a:p>
          <a:p>
            <a:pPr marL="457200" indent="-457200">
              <a:lnSpc>
                <a:spcPct val="95000"/>
              </a:lnSpc>
              <a:spcBef>
                <a:spcPts val="1000"/>
              </a:spcBef>
              <a:buClr>
                <a:schemeClr val="accent3"/>
              </a:buClr>
              <a:buSzPts val="1800"/>
              <a:buAutoNum type="arabicPeriod" startAt="4"/>
              <a:defRPr sz="1800">
                <a:solidFill>
                  <a:schemeClr val="accent1"/>
                </a:solidFill>
              </a:defRPr>
            </a:pPr>
            <a:endParaRPr sz="2400"/>
          </a:p>
          <a:p>
            <a:pPr marL="342900" indent="-342900">
              <a:lnSpc>
                <a:spcPct val="95000"/>
              </a:lnSpc>
              <a:spcBef>
                <a:spcPts val="1000"/>
              </a:spcBef>
              <a:buClr>
                <a:schemeClr val="accent3"/>
              </a:buClr>
              <a:buSzPts val="1600"/>
              <a:buFont typeface="Helvetica"/>
              <a:buChar char="■"/>
              <a:defRPr sz="1600">
                <a:solidFill>
                  <a:schemeClr val="accent1"/>
                </a:solidFill>
              </a:defRPr>
            </a:pPr>
            <a:endParaRPr sz="2400"/>
          </a:p>
          <a:p>
            <a:pPr marL="342900" indent="-342900">
              <a:lnSpc>
                <a:spcPct val="95000"/>
              </a:lnSpc>
              <a:spcBef>
                <a:spcPts val="1000"/>
              </a:spcBef>
              <a:buClr>
                <a:schemeClr val="accent3"/>
              </a:buClr>
              <a:buSzPts val="1600"/>
              <a:buFont typeface="Helvetica"/>
              <a:buChar char="■"/>
              <a:defRPr sz="1600">
                <a:solidFill>
                  <a:schemeClr val="accent1"/>
                </a:solidFill>
              </a:defRPr>
            </a:pPr>
            <a:endParaRPr sz="2400"/>
          </a:p>
          <a:p>
            <a:pPr>
              <a:lnSpc>
                <a:spcPct val="95000"/>
              </a:lnSpc>
              <a:spcBef>
                <a:spcPts val="1000"/>
              </a:spcBef>
              <a:defRPr sz="1600">
                <a:solidFill>
                  <a:schemeClr val="accent1"/>
                </a:solidFill>
              </a:defRPr>
            </a:pPr>
            <a:endParaRPr sz="2400"/>
          </a:p>
          <a:p>
            <a:pPr marL="342900" indent="-342900">
              <a:lnSpc>
                <a:spcPct val="95000"/>
              </a:lnSpc>
              <a:spcBef>
                <a:spcPts val="1000"/>
              </a:spcBef>
              <a:buClr>
                <a:schemeClr val="accent3"/>
              </a:buClr>
              <a:buSzPts val="1600"/>
              <a:buFont typeface="Helvetica"/>
              <a:buChar char="■"/>
              <a:defRPr sz="1600">
                <a:solidFill>
                  <a:schemeClr val="accent1"/>
                </a:solidFill>
              </a:defRPr>
            </a:pPr>
            <a:endParaRPr sz="2400"/>
          </a:p>
        </p:txBody>
      </p:sp>
      <p:sp>
        <p:nvSpPr>
          <p:cNvPr id="315" name="Right Brace 27"/>
          <p:cNvSpPr/>
          <p:nvPr/>
        </p:nvSpPr>
        <p:spPr>
          <a:xfrm>
            <a:off x="5315951" y="3713307"/>
            <a:ext cx="208951" cy="10155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5965" y="0"/>
                  <a:pt x="10800" y="166"/>
                  <a:pt x="10800" y="370"/>
                </a:cubicBezTo>
                <a:lnTo>
                  <a:pt x="10800" y="10430"/>
                </a:lnTo>
                <a:cubicBezTo>
                  <a:pt x="10800" y="10634"/>
                  <a:pt x="15635" y="10800"/>
                  <a:pt x="21600" y="10800"/>
                </a:cubicBezTo>
                <a:cubicBezTo>
                  <a:pt x="15635" y="10800"/>
                  <a:pt x="10800" y="10966"/>
                  <a:pt x="10800" y="11170"/>
                </a:cubicBezTo>
                <a:lnTo>
                  <a:pt x="10800" y="21230"/>
                </a:lnTo>
                <a:cubicBezTo>
                  <a:pt x="10800" y="21434"/>
                  <a:pt x="5965" y="21600"/>
                  <a:pt x="0" y="21600"/>
                </a:cubicBezTo>
              </a:path>
            </a:pathLst>
          </a:custGeom>
          <a:ln>
            <a:solidFill>
              <a:srgbClr val="376C8E"/>
            </a:solidFill>
          </a:ln>
        </p:spPr>
        <p:txBody>
          <a:bodyPr lIns="45719" rIns="45719" anchor="ctr"/>
          <a:lstStyle/>
          <a:p>
            <a:pPr algn="ctr"/>
            <a:endParaRPr/>
          </a:p>
        </p:txBody>
      </p:sp>
      <p:sp>
        <p:nvSpPr>
          <p:cNvPr id="316" name="TextBox 28"/>
          <p:cNvSpPr txBox="1"/>
          <p:nvPr/>
        </p:nvSpPr>
        <p:spPr>
          <a:xfrm>
            <a:off x="5725622" y="3861403"/>
            <a:ext cx="2321099" cy="704749"/>
          </a:xfrm>
          <a:prstGeom prst="rect">
            <a:avLst/>
          </a:prstGeom>
          <a:ln>
            <a:solidFill>
              <a:srgbClr val="FF000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/>
          </a:lstStyle>
          <a:p>
            <a:r>
              <a:t>Se puede corer un método estático desde una instancia?</a:t>
            </a:r>
          </a:p>
        </p:txBody>
      </p:sp>
      <p:sp>
        <p:nvSpPr>
          <p:cNvPr id="317" name="TextBox 29"/>
          <p:cNvSpPr txBox="1"/>
          <p:nvPr/>
        </p:nvSpPr>
        <p:spPr>
          <a:xfrm>
            <a:off x="5725622" y="4867416"/>
            <a:ext cx="2321099" cy="704750"/>
          </a:xfrm>
          <a:prstGeom prst="rect">
            <a:avLst/>
          </a:prstGeom>
          <a:ln>
            <a:solidFill>
              <a:srgbClr val="FF000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/>
          </a:lstStyle>
          <a:p>
            <a:r>
              <a:t>Se puede corer un método no estático sin usar instancia?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13"/>
          <p:cNvSpPr txBox="1">
            <a:spLocks noGrp="1"/>
          </p:cNvSpPr>
          <p:nvPr>
            <p:ph type="sldNum" sz="quarter" idx="2"/>
          </p:nvPr>
        </p:nvSpPr>
        <p:spPr>
          <a:xfrm>
            <a:off x="8657167" y="6577501"/>
            <a:ext cx="168090" cy="14783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12</a:t>
            </a:fld>
            <a:endParaRPr/>
          </a:p>
        </p:txBody>
      </p:sp>
      <p:sp>
        <p:nvSpPr>
          <p:cNvPr id="320" name="Shape 187"/>
          <p:cNvSpPr txBox="1">
            <a:spLocks noGrp="1"/>
          </p:cNvSpPr>
          <p:nvPr>
            <p:ph type="body" sz="quarter" idx="1"/>
          </p:nvPr>
        </p:nvSpPr>
        <p:spPr>
          <a:xfrm>
            <a:off x="150920" y="1012622"/>
            <a:ext cx="8993080" cy="760720"/>
          </a:xfrm>
          <a:prstGeom prst="rect">
            <a:avLst/>
          </a:prstGeom>
        </p:spPr>
        <p:txBody>
          <a:bodyPr lIns="0" tIns="0" rIns="0" bIns="0"/>
          <a:lstStyle/>
          <a:p>
            <a:pPr marL="434340" indent="-434340" defTabSz="868680">
              <a:spcBef>
                <a:spcPts val="900"/>
              </a:spcBef>
              <a:buSzPts val="1700"/>
              <a:buFontTx/>
              <a:buAutoNum type="arabicPeriod" startAt="5"/>
              <a:defRPr sz="1710"/>
            </a:pPr>
            <a:r>
              <a:t>Enlace interno: si se utiliza el modificador static en un método global (fuera de una clase) se convierte en un método privado. Esto quiere decir que sólo otro método del mismo .cpp puede llamarlo.</a:t>
            </a:r>
          </a:p>
        </p:txBody>
      </p:sp>
      <p:sp>
        <p:nvSpPr>
          <p:cNvPr id="321" name="Shape 192"/>
          <p:cNvSpPr txBox="1">
            <a:spLocks noGrp="1"/>
          </p:cNvSpPr>
          <p:nvPr>
            <p:ph type="title"/>
          </p:nvPr>
        </p:nvSpPr>
        <p:spPr>
          <a:xfrm>
            <a:off x="316555" y="24452"/>
            <a:ext cx="8229601" cy="852600"/>
          </a:xfrm>
          <a:prstGeom prst="rect">
            <a:avLst/>
          </a:prstGeom>
        </p:spPr>
        <p:txBody>
          <a:bodyPr lIns="0" tIns="0" rIns="0" bIns="0"/>
          <a:lstStyle>
            <a:lvl1pPr marL="165100" indent="-330200"/>
          </a:lstStyle>
          <a:p>
            <a:r>
              <a:t>Palabra clave static:</a:t>
            </a:r>
          </a:p>
        </p:txBody>
      </p:sp>
      <p:pic>
        <p:nvPicPr>
          <p:cNvPr id="322" name="Picture 1" descr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052" y="2238230"/>
            <a:ext cx="2982230" cy="291566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Shape 13"/>
          <p:cNvSpPr txBox="1">
            <a:spLocks noGrp="1"/>
          </p:cNvSpPr>
          <p:nvPr>
            <p:ph type="sldNum" sz="quarter" idx="2"/>
          </p:nvPr>
        </p:nvSpPr>
        <p:spPr>
          <a:xfrm>
            <a:off x="8657167" y="6577501"/>
            <a:ext cx="168090" cy="14783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13</a:t>
            </a:fld>
            <a:endParaRPr/>
          </a:p>
        </p:txBody>
      </p:sp>
      <p:sp>
        <p:nvSpPr>
          <p:cNvPr id="325" name="Shape 187"/>
          <p:cNvSpPr txBox="1">
            <a:spLocks noGrp="1"/>
          </p:cNvSpPr>
          <p:nvPr>
            <p:ph type="body" sz="quarter" idx="1"/>
          </p:nvPr>
        </p:nvSpPr>
        <p:spPr>
          <a:xfrm>
            <a:off x="150920" y="1012622"/>
            <a:ext cx="8993080" cy="760720"/>
          </a:xfrm>
          <a:prstGeom prst="rect">
            <a:avLst/>
          </a:prstGeom>
        </p:spPr>
        <p:txBody>
          <a:bodyPr lIns="0" tIns="0" rIns="0" bIns="0"/>
          <a:lstStyle/>
          <a:p>
            <a:pPr marL="457200" indent="-457200">
              <a:buSzPts val="1800"/>
              <a:defRPr sz="1800"/>
            </a:pPr>
            <a:r>
              <a:t>La necesidad de la palabra clave mutable viene del requerimiento de modificar uno o más miembros dejando el resto constante.</a:t>
            </a:r>
          </a:p>
        </p:txBody>
      </p:sp>
      <p:sp>
        <p:nvSpPr>
          <p:cNvPr id="326" name="Shape 192"/>
          <p:cNvSpPr txBox="1">
            <a:spLocks noGrp="1"/>
          </p:cNvSpPr>
          <p:nvPr>
            <p:ph type="title"/>
          </p:nvPr>
        </p:nvSpPr>
        <p:spPr>
          <a:xfrm>
            <a:off x="316555" y="24452"/>
            <a:ext cx="8229601" cy="852600"/>
          </a:xfrm>
          <a:prstGeom prst="rect">
            <a:avLst/>
          </a:prstGeom>
        </p:spPr>
        <p:txBody>
          <a:bodyPr lIns="0" tIns="0" rIns="0" bIns="0"/>
          <a:lstStyle>
            <a:lvl1pPr marL="165100" indent="-330200"/>
          </a:lstStyle>
          <a:p>
            <a:r>
              <a:t>Palabra clave mutable:</a:t>
            </a:r>
          </a:p>
        </p:txBody>
      </p:sp>
      <p:pic>
        <p:nvPicPr>
          <p:cNvPr id="327" name="Picture 1" descr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871" y="1773340"/>
            <a:ext cx="3143718" cy="4581626"/>
          </a:xfrm>
          <a:prstGeom prst="rect">
            <a:avLst/>
          </a:prstGeom>
          <a:ln w="12700">
            <a:miter lim="400000"/>
          </a:ln>
        </p:spPr>
      </p:pic>
      <p:pic>
        <p:nvPicPr>
          <p:cNvPr id="328" name="Picture 2" descr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5311" y="1908911"/>
            <a:ext cx="3663327" cy="1872866"/>
          </a:xfrm>
          <a:prstGeom prst="rect">
            <a:avLst/>
          </a:prstGeom>
          <a:ln w="12700">
            <a:miter lim="400000"/>
          </a:ln>
        </p:spPr>
      </p:pic>
      <p:pic>
        <p:nvPicPr>
          <p:cNvPr id="329" name="Picture 3" descr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1355" y="4064153"/>
            <a:ext cx="3753030" cy="194651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Shape 13"/>
          <p:cNvSpPr txBox="1">
            <a:spLocks noGrp="1"/>
          </p:cNvSpPr>
          <p:nvPr>
            <p:ph type="sldNum" sz="quarter" idx="2"/>
          </p:nvPr>
        </p:nvSpPr>
        <p:spPr>
          <a:xfrm>
            <a:off x="8657167" y="6577501"/>
            <a:ext cx="168090" cy="14783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14</a:t>
            </a:fld>
            <a:endParaRPr/>
          </a:p>
        </p:txBody>
      </p:sp>
      <p:sp>
        <p:nvSpPr>
          <p:cNvPr id="332" name="Shape 187"/>
          <p:cNvSpPr txBox="1">
            <a:spLocks noGrp="1"/>
          </p:cNvSpPr>
          <p:nvPr>
            <p:ph type="body" idx="1"/>
          </p:nvPr>
        </p:nvSpPr>
        <p:spPr>
          <a:xfrm>
            <a:off x="150920" y="1012621"/>
            <a:ext cx="8993080" cy="4752912"/>
          </a:xfrm>
          <a:prstGeom prst="rect">
            <a:avLst/>
          </a:prstGeom>
        </p:spPr>
        <p:txBody>
          <a:bodyPr lIns="0" tIns="0" rIns="0" bIns="0"/>
          <a:lstStyle/>
          <a:p>
            <a:pPr marL="457200" indent="-457200">
              <a:buSzPts val="1800"/>
              <a:defRPr sz="1800"/>
            </a:pPr>
            <a:r>
              <a:t>Se utiliza para prevenir que el compilador optimice las variables u objetos que usen  el modificador. Obliga al sistema a leer el objeto desdela memoria en vez de mantener un registro temporal cuando se solicita la variable.</a:t>
            </a:r>
          </a:p>
          <a:p>
            <a:pPr marL="457200" indent="-457200">
              <a:buSzPts val="1800"/>
              <a:defRPr sz="1800"/>
            </a:pPr>
            <a:r>
              <a:t>Situaciones donde puede cambiar una variable sin que el compilador se entere:</a:t>
            </a:r>
          </a:p>
          <a:p>
            <a:pPr marL="457200" indent="-457200">
              <a:buSzPts val="1800"/>
              <a:defRPr sz="1800"/>
            </a:pPr>
            <a:endParaRPr/>
          </a:p>
          <a:p>
            <a:pPr marL="457200" indent="-457200">
              <a:buSzPts val="1800"/>
              <a:buFontTx/>
              <a:buAutoNum type="arabicPeriod"/>
              <a:defRPr sz="1800"/>
            </a:pPr>
            <a:r>
              <a:t>Variables globales modificadas por algún servicio de interrupción fuera del rango de ejecución. Ej: una variable que representa un puerto de datos.</a:t>
            </a:r>
          </a:p>
          <a:p>
            <a:pPr marL="457200" indent="-457200">
              <a:buSzPts val="1800"/>
              <a:buFontTx/>
              <a:buAutoNum type="arabicPeriod"/>
              <a:defRPr sz="1800"/>
            </a:pPr>
            <a:endParaRPr/>
          </a:p>
          <a:p>
            <a:pPr marL="457200" indent="-457200">
              <a:buSzPts val="1800"/>
              <a:buFontTx/>
              <a:buAutoNum type="arabicPeriod" startAt="2"/>
              <a:defRPr sz="1800"/>
            </a:pPr>
            <a:r>
              <a:t>Variables globales en una aplicación multi-hilo. </a:t>
            </a:r>
          </a:p>
        </p:txBody>
      </p:sp>
      <p:sp>
        <p:nvSpPr>
          <p:cNvPr id="333" name="Shape 192"/>
          <p:cNvSpPr txBox="1">
            <a:spLocks noGrp="1"/>
          </p:cNvSpPr>
          <p:nvPr>
            <p:ph type="title"/>
          </p:nvPr>
        </p:nvSpPr>
        <p:spPr>
          <a:xfrm>
            <a:off x="316555" y="24452"/>
            <a:ext cx="8229601" cy="852600"/>
          </a:xfrm>
          <a:prstGeom prst="rect">
            <a:avLst/>
          </a:prstGeom>
        </p:spPr>
        <p:txBody>
          <a:bodyPr lIns="0" tIns="0" rIns="0" bIns="0"/>
          <a:lstStyle>
            <a:lvl1pPr marL="165100" indent="-330200"/>
          </a:lstStyle>
          <a:p>
            <a:r>
              <a:t>Palabra clave volatile:</a:t>
            </a: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Shape 13"/>
          <p:cNvSpPr txBox="1">
            <a:spLocks noGrp="1"/>
          </p:cNvSpPr>
          <p:nvPr>
            <p:ph type="sldNum" sz="quarter" idx="2"/>
          </p:nvPr>
        </p:nvSpPr>
        <p:spPr>
          <a:xfrm>
            <a:off x="8657167" y="6577501"/>
            <a:ext cx="168090" cy="14783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15</a:t>
            </a:fld>
            <a:endParaRPr/>
          </a:p>
        </p:txBody>
      </p:sp>
      <p:sp>
        <p:nvSpPr>
          <p:cNvPr id="336" name="Shape 192"/>
          <p:cNvSpPr txBox="1">
            <a:spLocks noGrp="1"/>
          </p:cNvSpPr>
          <p:nvPr>
            <p:ph type="title"/>
          </p:nvPr>
        </p:nvSpPr>
        <p:spPr>
          <a:xfrm>
            <a:off x="316555" y="24452"/>
            <a:ext cx="8229601" cy="852600"/>
          </a:xfrm>
          <a:prstGeom prst="rect">
            <a:avLst/>
          </a:prstGeom>
        </p:spPr>
        <p:txBody>
          <a:bodyPr lIns="0" tIns="0" rIns="0" bIns="0"/>
          <a:lstStyle>
            <a:lvl1pPr marL="165100" indent="-330200"/>
          </a:lstStyle>
          <a:p>
            <a:r>
              <a:t>Palabra clave volatile:</a:t>
            </a:r>
          </a:p>
        </p:txBody>
      </p:sp>
      <p:pic>
        <p:nvPicPr>
          <p:cNvPr id="337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007" y="1626668"/>
            <a:ext cx="3905511" cy="2737494"/>
          </a:xfrm>
          <a:prstGeom prst="rect">
            <a:avLst/>
          </a:prstGeom>
          <a:ln w="12700">
            <a:miter lim="400000"/>
          </a:ln>
        </p:spPr>
      </p:pic>
      <p:pic>
        <p:nvPicPr>
          <p:cNvPr id="338" name="Picture 6" descr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0645" y="1626668"/>
            <a:ext cx="3905511" cy="2737494"/>
          </a:xfrm>
          <a:prstGeom prst="rect">
            <a:avLst/>
          </a:prstGeom>
          <a:ln w="12700">
            <a:miter lim="400000"/>
          </a:ln>
        </p:spPr>
      </p:pic>
      <p:sp>
        <p:nvSpPr>
          <p:cNvPr id="339" name="TextBox 7"/>
          <p:cNvSpPr txBox="1"/>
          <p:nvPr/>
        </p:nvSpPr>
        <p:spPr>
          <a:xfrm>
            <a:off x="438104" y="5168674"/>
            <a:ext cx="3662413" cy="704749"/>
          </a:xfrm>
          <a:prstGeom prst="rect">
            <a:avLst/>
          </a:prstGeom>
          <a:ln>
            <a:solidFill>
              <a:srgbClr val="FF000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r>
              <a:t>La optimización del compilador va a quitar la instrucción en el cual se intenta modificar el valor de la variable local.</a:t>
            </a:r>
          </a:p>
        </p:txBody>
      </p:sp>
      <p:sp>
        <p:nvSpPr>
          <p:cNvPr id="340" name="TextBox 8"/>
          <p:cNvSpPr txBox="1"/>
          <p:nvPr/>
        </p:nvSpPr>
        <p:spPr>
          <a:xfrm>
            <a:off x="4762193" y="5158864"/>
            <a:ext cx="3662414" cy="704750"/>
          </a:xfrm>
          <a:prstGeom prst="rect">
            <a:avLst/>
          </a:prstGeom>
          <a:ln>
            <a:solidFill>
              <a:srgbClr val="FF000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r>
              <a:t>El compilador no va a intentar optimizer la variable local ya que lleva el modificador volatile</a:t>
            </a: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Shape 13"/>
          <p:cNvSpPr txBox="1">
            <a:spLocks noGrp="1"/>
          </p:cNvSpPr>
          <p:nvPr>
            <p:ph type="sldNum" sz="quarter" idx="2"/>
          </p:nvPr>
        </p:nvSpPr>
        <p:spPr>
          <a:xfrm>
            <a:off x="8657167" y="6577501"/>
            <a:ext cx="168090" cy="14783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16</a:t>
            </a:fld>
            <a:endParaRPr/>
          </a:p>
        </p:txBody>
      </p:sp>
      <p:sp>
        <p:nvSpPr>
          <p:cNvPr id="343" name="Shape 192"/>
          <p:cNvSpPr txBox="1">
            <a:spLocks noGrp="1"/>
          </p:cNvSpPr>
          <p:nvPr>
            <p:ph type="title"/>
          </p:nvPr>
        </p:nvSpPr>
        <p:spPr>
          <a:xfrm>
            <a:off x="316555" y="24452"/>
            <a:ext cx="8229601" cy="852600"/>
          </a:xfrm>
          <a:prstGeom prst="rect">
            <a:avLst/>
          </a:prstGeom>
        </p:spPr>
        <p:txBody>
          <a:bodyPr lIns="0" tIns="0" rIns="0" bIns="0"/>
          <a:lstStyle>
            <a:lvl1pPr marL="165100" indent="-330200"/>
          </a:lstStyle>
          <a:p>
            <a:r>
              <a:t>Palabra claves – Ejercicio 1:</a:t>
            </a:r>
          </a:p>
        </p:txBody>
      </p:sp>
      <p:sp>
        <p:nvSpPr>
          <p:cNvPr id="344" name="Shape 187"/>
          <p:cNvSpPr txBox="1">
            <a:spLocks noGrp="1"/>
          </p:cNvSpPr>
          <p:nvPr>
            <p:ph type="body" idx="1"/>
          </p:nvPr>
        </p:nvSpPr>
        <p:spPr>
          <a:xfrm>
            <a:off x="150920" y="1012621"/>
            <a:ext cx="8993080" cy="4752912"/>
          </a:xfrm>
          <a:prstGeom prst="rect">
            <a:avLst/>
          </a:prstGeom>
        </p:spPr>
        <p:txBody>
          <a:bodyPr lIns="0" tIns="0" rIns="0" bIns="0"/>
          <a:lstStyle/>
          <a:p>
            <a:pPr marL="457200" indent="-457200">
              <a:buSzPts val="1800"/>
              <a:buFontTx/>
              <a:buAutoNum type="arabicPeriod"/>
              <a:defRPr sz="1800"/>
            </a:pPr>
            <a:r>
              <a:t>Modificar la siguiente clase para que cumpla con el patrón Singleton (sólo una instancia del mismo objeto puede existir a la vez) y que dicha instancia sea creada al intentar obtener el objeto por primera vez</a:t>
            </a:r>
          </a:p>
        </p:txBody>
      </p:sp>
      <p:pic>
        <p:nvPicPr>
          <p:cNvPr id="345" name="Picture 1" descr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116" y="2392161"/>
            <a:ext cx="4972051" cy="28194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Shape 13"/>
          <p:cNvSpPr txBox="1">
            <a:spLocks noGrp="1"/>
          </p:cNvSpPr>
          <p:nvPr>
            <p:ph type="sldNum" sz="quarter" idx="2"/>
          </p:nvPr>
        </p:nvSpPr>
        <p:spPr>
          <a:xfrm>
            <a:off x="8657167" y="6577501"/>
            <a:ext cx="168090" cy="14783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17</a:t>
            </a:fld>
            <a:endParaRPr/>
          </a:p>
        </p:txBody>
      </p:sp>
      <p:sp>
        <p:nvSpPr>
          <p:cNvPr id="348" name="Shape 192"/>
          <p:cNvSpPr txBox="1">
            <a:spLocks noGrp="1"/>
          </p:cNvSpPr>
          <p:nvPr>
            <p:ph type="title"/>
          </p:nvPr>
        </p:nvSpPr>
        <p:spPr>
          <a:xfrm>
            <a:off x="316555" y="24452"/>
            <a:ext cx="8229601" cy="852600"/>
          </a:xfrm>
          <a:prstGeom prst="rect">
            <a:avLst/>
          </a:prstGeom>
        </p:spPr>
        <p:txBody>
          <a:bodyPr lIns="0" tIns="0" rIns="0" bIns="0"/>
          <a:lstStyle>
            <a:lvl1pPr marL="165100" indent="-330200"/>
          </a:lstStyle>
          <a:p>
            <a:r>
              <a:t>Respuesta – Ejercicio 1:</a:t>
            </a:r>
          </a:p>
        </p:txBody>
      </p:sp>
      <p:sp>
        <p:nvSpPr>
          <p:cNvPr id="349" name="Shape 187"/>
          <p:cNvSpPr txBox="1">
            <a:spLocks noGrp="1"/>
          </p:cNvSpPr>
          <p:nvPr>
            <p:ph type="body" idx="1"/>
          </p:nvPr>
        </p:nvSpPr>
        <p:spPr>
          <a:xfrm>
            <a:off x="150920" y="1012621"/>
            <a:ext cx="8993080" cy="4752912"/>
          </a:xfrm>
          <a:prstGeom prst="rect">
            <a:avLst/>
          </a:prstGeom>
        </p:spPr>
        <p:txBody>
          <a:bodyPr lIns="0" tIns="0" rIns="0" bIns="0"/>
          <a:lstStyle/>
          <a:p>
            <a:pPr indent="-342900">
              <a:buSzPts val="1600"/>
              <a:defRPr sz="1600"/>
            </a:pPr>
            <a:endParaRPr/>
          </a:p>
          <a:p>
            <a:pPr indent="-342900">
              <a:buSzPts val="1600"/>
              <a:defRPr sz="1600"/>
            </a:pPr>
            <a:r>
              <a:t>Respuesta:</a:t>
            </a:r>
          </a:p>
        </p:txBody>
      </p:sp>
      <p:sp>
        <p:nvSpPr>
          <p:cNvPr id="350" name="TextBox 5"/>
          <p:cNvSpPr txBox="1"/>
          <p:nvPr/>
        </p:nvSpPr>
        <p:spPr>
          <a:xfrm>
            <a:off x="5879236" y="2912023"/>
            <a:ext cx="2798687" cy="907949"/>
          </a:xfrm>
          <a:prstGeom prst="rect">
            <a:avLst/>
          </a:prstGeom>
          <a:ln>
            <a:solidFill>
              <a:srgbClr val="FF000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r>
              <a:t>Tambien habría que sobrecargar el constructor por copia y el operador de asignación para evitar que se pueda copiar </a:t>
            </a:r>
          </a:p>
        </p:txBody>
      </p:sp>
      <p:pic>
        <p:nvPicPr>
          <p:cNvPr id="351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555" y="1893573"/>
            <a:ext cx="5345981" cy="400752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Subtitle 3"/>
          <p:cNvSpPr txBox="1">
            <a:spLocks noGrp="1"/>
          </p:cNvSpPr>
          <p:nvPr>
            <p:ph type="body" sz="quarter" idx="1"/>
          </p:nvPr>
        </p:nvSpPr>
        <p:spPr>
          <a:xfrm>
            <a:off x="1534886" y="5605283"/>
            <a:ext cx="6770914" cy="369333"/>
          </a:xfrm>
          <a:prstGeom prst="rect">
            <a:avLst/>
          </a:prstGeom>
        </p:spPr>
        <p:txBody>
          <a:bodyPr/>
          <a:lstStyle/>
          <a:p>
            <a:pPr defTabSz="694944">
              <a:defRPr sz="1368"/>
            </a:pPr>
            <a:endParaRPr/>
          </a:p>
        </p:txBody>
      </p:sp>
      <p:sp>
        <p:nvSpPr>
          <p:cNvPr id="354" name="Shape 80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0" tIns="0" rIns="0" bIns="0"/>
          <a:lstStyle>
            <a:lvl1pPr marL="254000" indent="-508000" algn="ctr"/>
          </a:lstStyle>
          <a:p>
            <a:r>
              <a:t>Funciones</a:t>
            </a: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Shape 13"/>
          <p:cNvSpPr txBox="1">
            <a:spLocks noGrp="1"/>
          </p:cNvSpPr>
          <p:nvPr>
            <p:ph type="sldNum" sz="quarter" idx="2"/>
          </p:nvPr>
        </p:nvSpPr>
        <p:spPr>
          <a:xfrm>
            <a:off x="8657167" y="6577501"/>
            <a:ext cx="168090" cy="14783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19</a:t>
            </a:fld>
            <a:endParaRPr/>
          </a:p>
        </p:txBody>
      </p:sp>
      <p:sp>
        <p:nvSpPr>
          <p:cNvPr id="357" name="Shape 187"/>
          <p:cNvSpPr txBox="1">
            <a:spLocks noGrp="1"/>
          </p:cNvSpPr>
          <p:nvPr>
            <p:ph type="body" idx="1"/>
          </p:nvPr>
        </p:nvSpPr>
        <p:spPr>
          <a:xfrm>
            <a:off x="150919" y="1012619"/>
            <a:ext cx="8806651" cy="5338485"/>
          </a:xfrm>
          <a:prstGeom prst="rect">
            <a:avLst/>
          </a:prstGeom>
        </p:spPr>
        <p:txBody>
          <a:bodyPr lIns="0" tIns="0" rIns="0" bIns="0"/>
          <a:lstStyle/>
          <a:p>
            <a:pPr indent="-342900">
              <a:spcBef>
                <a:spcPts val="0"/>
              </a:spcBef>
              <a:buSzPts val="1800"/>
              <a:defRPr sz="1800"/>
            </a:pPr>
            <a:endParaRPr/>
          </a:p>
          <a:p>
            <a:pPr marL="0" indent="0">
              <a:spcBef>
                <a:spcPts val="0"/>
              </a:spcBef>
              <a:buSzTx/>
              <a:buNone/>
              <a:defRPr sz="2000"/>
            </a:pPr>
            <a:r>
              <a:t>Conjunto de instrucciones que realizan una tarea específica. Toman valores de entrada y proporcionan valores de salida o valor de retorno.</a:t>
            </a:r>
          </a:p>
          <a:p>
            <a:pPr marL="0" indent="0">
              <a:spcBef>
                <a:spcPts val="0"/>
              </a:spcBef>
              <a:buSzTx/>
              <a:buNone/>
              <a:defRPr sz="2000"/>
            </a:pPr>
            <a:endParaRPr/>
          </a:p>
          <a:p>
            <a:pPr marL="0" indent="0">
              <a:spcBef>
                <a:spcPts val="0"/>
              </a:spcBef>
              <a:buSzTx/>
              <a:buNone/>
              <a:defRPr sz="2000"/>
            </a:pPr>
            <a:r>
              <a:t>Protoipo:</a:t>
            </a:r>
          </a:p>
          <a:p>
            <a:pPr marL="0" indent="0">
              <a:spcBef>
                <a:spcPts val="0"/>
              </a:spcBef>
              <a:buSzTx/>
              <a:buNone/>
              <a:defRPr sz="2000"/>
            </a:pPr>
            <a:r>
              <a:t>	</a:t>
            </a:r>
          </a:p>
          <a:p>
            <a:pPr marL="457200" indent="-457200">
              <a:spcBef>
                <a:spcPts val="0"/>
              </a:spcBef>
              <a:buFontTx/>
              <a:buAutoNum type="arabicPeriod"/>
            </a:pPr>
            <a:endParaRPr/>
          </a:p>
          <a:p>
            <a:pPr marL="457200" indent="-457200">
              <a:spcBef>
                <a:spcPts val="0"/>
              </a:spcBef>
              <a:buSzPts val="2000"/>
              <a:buFontTx/>
              <a:buAutoNum type="arabicPeriod"/>
              <a:defRPr sz="2000"/>
            </a:pPr>
            <a:r>
              <a:t>Tipo de almacenamiento (extern o static). Extern es el valor de defecto, determina si la función es linkeada externamente o internamente.</a:t>
            </a:r>
          </a:p>
          <a:p>
            <a:pPr marL="457200" indent="-457200">
              <a:spcBef>
                <a:spcPts val="0"/>
              </a:spcBef>
              <a:buSzPts val="2000"/>
              <a:buFontTx/>
              <a:buAutoNum type="arabicPeriod"/>
              <a:defRPr sz="2000"/>
            </a:pPr>
            <a:r>
              <a:t>Valor de retorno: puede ser void como también algún tipo de variable u objeto.</a:t>
            </a:r>
          </a:p>
          <a:p>
            <a:pPr marL="457200" indent="-457200">
              <a:spcBef>
                <a:spcPts val="0"/>
              </a:spcBef>
              <a:buSzPts val="2000"/>
              <a:buFontTx/>
              <a:buAutoNum type="arabicPeriod"/>
              <a:defRPr sz="2000"/>
            </a:pPr>
            <a:r>
              <a:t>Modificadores: Si es constant o no</a:t>
            </a:r>
          </a:p>
          <a:p>
            <a:pPr marL="457200" indent="-457200">
              <a:spcBef>
                <a:spcPts val="0"/>
              </a:spcBef>
              <a:buSzPts val="2000"/>
              <a:buFontTx/>
              <a:buAutoNum type="arabicPeriod"/>
              <a:defRPr sz="2000"/>
            </a:pPr>
            <a:r>
              <a:t>Identificador: Nombre de la función</a:t>
            </a:r>
          </a:p>
          <a:p>
            <a:pPr marL="457200" indent="-457200">
              <a:spcBef>
                <a:spcPts val="0"/>
              </a:spcBef>
              <a:buSzPts val="2000"/>
              <a:buFontTx/>
              <a:buAutoNum type="arabicPeriod"/>
              <a:defRPr sz="2000"/>
            </a:pPr>
            <a:r>
              <a:t>Lista de parámetros: valores de entrada, y salida (también puede ser void)</a:t>
            </a:r>
          </a:p>
        </p:txBody>
      </p:sp>
      <p:sp>
        <p:nvSpPr>
          <p:cNvPr id="358" name="Shape 192"/>
          <p:cNvSpPr txBox="1">
            <a:spLocks noGrp="1"/>
          </p:cNvSpPr>
          <p:nvPr>
            <p:ph type="title"/>
          </p:nvPr>
        </p:nvSpPr>
        <p:spPr>
          <a:xfrm>
            <a:off x="316555" y="24452"/>
            <a:ext cx="8229601" cy="852600"/>
          </a:xfrm>
          <a:prstGeom prst="rect">
            <a:avLst/>
          </a:prstGeom>
        </p:spPr>
        <p:txBody>
          <a:bodyPr lIns="0" tIns="0" rIns="0" bIns="0"/>
          <a:lstStyle>
            <a:lvl1pPr marL="165100" indent="-330200"/>
          </a:lstStyle>
          <a:p>
            <a:r>
              <a:t>Funciones - Prototipo</a:t>
            </a:r>
          </a:p>
        </p:txBody>
      </p:sp>
      <p:pic>
        <p:nvPicPr>
          <p:cNvPr id="359" name="Picture 1" descr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626" y="2633198"/>
            <a:ext cx="7535459" cy="20734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13"/>
          <p:cNvSpPr txBox="1">
            <a:spLocks noGrp="1"/>
          </p:cNvSpPr>
          <p:nvPr>
            <p:ph type="sldNum" sz="quarter" idx="2"/>
          </p:nvPr>
        </p:nvSpPr>
        <p:spPr>
          <a:xfrm>
            <a:off x="8677712" y="6577501"/>
            <a:ext cx="127001" cy="14783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</a:t>
            </a:fld>
            <a:endParaRPr/>
          </a:p>
        </p:txBody>
      </p:sp>
      <p:sp>
        <p:nvSpPr>
          <p:cNvPr id="225" name="Shape 187"/>
          <p:cNvSpPr txBox="1">
            <a:spLocks noGrp="1"/>
          </p:cNvSpPr>
          <p:nvPr>
            <p:ph type="body" idx="1"/>
          </p:nvPr>
        </p:nvSpPr>
        <p:spPr>
          <a:xfrm>
            <a:off x="150919" y="1012620"/>
            <a:ext cx="8806651" cy="5060922"/>
          </a:xfrm>
          <a:prstGeom prst="rect">
            <a:avLst/>
          </a:prstGeom>
        </p:spPr>
        <p:txBody>
          <a:bodyPr lIns="0" tIns="0" rIns="0" bIns="0"/>
          <a:lstStyle/>
          <a:p>
            <a:pPr marL="0" indent="0">
              <a:spcBef>
                <a:spcPts val="0"/>
              </a:spcBef>
              <a:buSzTx/>
              <a:buNone/>
              <a:defRPr sz="2000" b="1"/>
            </a:pPr>
            <a:r>
              <a:t>Ventajas:</a:t>
            </a:r>
          </a:p>
          <a:p>
            <a:pPr indent="-342900">
              <a:spcBef>
                <a:spcPts val="0"/>
              </a:spcBef>
              <a:buSzPts val="2000"/>
              <a:defRPr sz="2000"/>
            </a:pPr>
            <a:r>
              <a:t>Lenguaje de programción orientado a objetos</a:t>
            </a:r>
          </a:p>
          <a:p>
            <a:pPr indent="-342900">
              <a:spcBef>
                <a:spcPts val="0"/>
              </a:spcBef>
              <a:buSzPts val="2000"/>
              <a:defRPr sz="2000"/>
            </a:pPr>
            <a:r>
              <a:t>Portable (el código es independiente del sistema operativo y el Hardware)</a:t>
            </a:r>
          </a:p>
          <a:p>
            <a:pPr indent="-342900">
              <a:spcBef>
                <a:spcPts val="0"/>
              </a:spcBef>
              <a:buSzPts val="2000"/>
              <a:defRPr sz="2000"/>
            </a:pPr>
            <a:r>
              <a:t>Multi-pardigma (Genéric, Imperative, Object Oriented)</a:t>
            </a:r>
          </a:p>
          <a:p>
            <a:pPr indent="-342900">
              <a:spcBef>
                <a:spcPts val="0"/>
              </a:spcBef>
              <a:buSzPts val="2000"/>
              <a:defRPr sz="2000"/>
            </a:pPr>
            <a:r>
              <a:t>Muy útil en bajo nivel y muy eficiente en alto nivel.</a:t>
            </a:r>
          </a:p>
          <a:p>
            <a:pPr indent="-342900">
              <a:spcBef>
                <a:spcPts val="0"/>
              </a:spcBef>
              <a:buSzPts val="2000"/>
              <a:defRPr sz="2000"/>
            </a:pPr>
            <a:r>
              <a:t>Eficiente en memoria y performance</a:t>
            </a:r>
          </a:p>
          <a:p>
            <a:pPr indent="-342900">
              <a:spcBef>
                <a:spcPts val="0"/>
              </a:spcBef>
              <a:buSzPts val="2000"/>
              <a:defRPr sz="2000"/>
            </a:pPr>
            <a:r>
              <a:t>Abstracción de alto nivel</a:t>
            </a:r>
          </a:p>
          <a:p>
            <a:pPr indent="-342900">
              <a:spcBef>
                <a:spcPts val="0"/>
              </a:spcBef>
              <a:buSzPts val="2000"/>
              <a:defRPr sz="2000"/>
            </a:pPr>
            <a:r>
              <a:t>Permite Herencia y Polimorfismo</a:t>
            </a:r>
          </a:p>
          <a:p>
            <a:pPr indent="-342900">
              <a:spcBef>
                <a:spcPts val="0"/>
              </a:spcBef>
              <a:buSzPts val="2000"/>
              <a:defRPr sz="2000"/>
            </a:pPr>
            <a:endParaRPr/>
          </a:p>
          <a:p>
            <a:pPr marL="0" indent="0">
              <a:spcBef>
                <a:spcPts val="0"/>
              </a:spcBef>
              <a:buSzTx/>
              <a:buNone/>
              <a:defRPr sz="2000" b="1"/>
            </a:pPr>
            <a:r>
              <a:t>Desventajas:</a:t>
            </a:r>
          </a:p>
          <a:p>
            <a:pPr indent="-342900">
              <a:spcBef>
                <a:spcPts val="0"/>
              </a:spcBef>
              <a:buSzPts val="2000"/>
              <a:defRPr sz="2000"/>
            </a:pPr>
            <a:r>
              <a:t>No provee seguridad</a:t>
            </a:r>
          </a:p>
          <a:p>
            <a:pPr indent="-342900">
              <a:spcBef>
                <a:spcPts val="0"/>
              </a:spcBef>
              <a:buSzPts val="2000"/>
              <a:defRPr sz="2000"/>
            </a:pPr>
            <a:r>
              <a:t>Muy complejo en grandes escalas</a:t>
            </a:r>
          </a:p>
          <a:p>
            <a:pPr indent="-342900">
              <a:spcBef>
                <a:spcPts val="0"/>
              </a:spcBef>
              <a:buSzPts val="2000"/>
              <a:defRPr sz="2000"/>
            </a:pPr>
            <a:r>
              <a:t>Utilizado muchas veces para aplicaciones específicas hacia un hardware</a:t>
            </a:r>
          </a:p>
          <a:p>
            <a:pPr indent="-342900">
              <a:spcBef>
                <a:spcPts val="0"/>
              </a:spcBef>
              <a:buSzPts val="2000"/>
              <a:defRPr sz="2000"/>
            </a:pPr>
            <a:r>
              <a:t>Difícil para aplicaciones web y de base de datos</a:t>
            </a:r>
          </a:p>
          <a:p>
            <a:pPr indent="-342900">
              <a:spcBef>
                <a:spcPts val="0"/>
              </a:spcBef>
              <a:buSzPts val="2000"/>
              <a:defRPr sz="2000"/>
            </a:pPr>
            <a:r>
              <a:t>No soporta recolección de basura</a:t>
            </a:r>
          </a:p>
          <a:p>
            <a:pPr indent="-342900">
              <a:spcBef>
                <a:spcPts val="0"/>
              </a:spcBef>
              <a:buSzPts val="2000"/>
              <a:defRPr sz="2000"/>
            </a:pPr>
            <a:r>
              <a:t>Complejidad en el correcto uso de punteros</a:t>
            </a:r>
          </a:p>
          <a:p>
            <a:pPr indent="-342900">
              <a:spcBef>
                <a:spcPts val="0"/>
              </a:spcBef>
              <a:buSzPts val="2000"/>
              <a:defRPr sz="2000"/>
            </a:pPr>
            <a:r>
              <a:t>Funciones amigas y variables globales que lo vuelven más inseguro</a:t>
            </a:r>
          </a:p>
        </p:txBody>
      </p:sp>
      <p:sp>
        <p:nvSpPr>
          <p:cNvPr id="226" name="Shape 192"/>
          <p:cNvSpPr txBox="1">
            <a:spLocks noGrp="1"/>
          </p:cNvSpPr>
          <p:nvPr>
            <p:ph type="title"/>
          </p:nvPr>
        </p:nvSpPr>
        <p:spPr>
          <a:xfrm>
            <a:off x="316555" y="24452"/>
            <a:ext cx="8229601" cy="852600"/>
          </a:xfrm>
          <a:prstGeom prst="rect">
            <a:avLst/>
          </a:prstGeom>
        </p:spPr>
        <p:txBody>
          <a:bodyPr lIns="0" tIns="0" rIns="0" bIns="0"/>
          <a:lstStyle>
            <a:lvl1pPr marL="165100" indent="-330200"/>
          </a:lstStyle>
          <a:p>
            <a:r>
              <a:t>C++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Shape 13"/>
          <p:cNvSpPr txBox="1">
            <a:spLocks noGrp="1"/>
          </p:cNvSpPr>
          <p:nvPr>
            <p:ph type="sldNum" sz="quarter" idx="2"/>
          </p:nvPr>
        </p:nvSpPr>
        <p:spPr>
          <a:xfrm>
            <a:off x="8657167" y="6577501"/>
            <a:ext cx="168090" cy="14783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20</a:t>
            </a:fld>
            <a:endParaRPr/>
          </a:p>
        </p:txBody>
      </p:sp>
      <p:sp>
        <p:nvSpPr>
          <p:cNvPr id="362" name="Shape 187"/>
          <p:cNvSpPr txBox="1">
            <a:spLocks noGrp="1"/>
          </p:cNvSpPr>
          <p:nvPr>
            <p:ph type="body" idx="1"/>
          </p:nvPr>
        </p:nvSpPr>
        <p:spPr>
          <a:xfrm>
            <a:off x="150919" y="1012619"/>
            <a:ext cx="8806651" cy="5338485"/>
          </a:xfrm>
          <a:prstGeom prst="rect">
            <a:avLst/>
          </a:prstGeom>
        </p:spPr>
        <p:txBody>
          <a:bodyPr lIns="0" tIns="0" rIns="0" bIns="0"/>
          <a:lstStyle/>
          <a:p>
            <a:pPr marL="0" indent="0">
              <a:spcBef>
                <a:spcPts val="0"/>
              </a:spcBef>
              <a:buSzTx/>
              <a:buNone/>
            </a:pPr>
            <a:r>
              <a:t>Los parámetros pueden pasarse de 2 formas:</a:t>
            </a:r>
          </a:p>
          <a:p>
            <a:pPr marL="457200" indent="-457200">
              <a:spcBef>
                <a:spcPts val="0"/>
              </a:spcBef>
              <a:buFontTx/>
              <a:buAutoNum type="arabicPeriod"/>
            </a:pPr>
            <a:r>
              <a:t>Pasaje por valor: crea una copia del objeto a ser transferido a la función.</a:t>
            </a:r>
          </a:p>
          <a:p>
            <a:pPr marL="457200" indent="-457200">
              <a:spcBef>
                <a:spcPts val="0"/>
              </a:spcBef>
              <a:buFontTx/>
              <a:buAutoNum type="arabicPeriod"/>
            </a:pPr>
            <a:endParaRPr/>
          </a:p>
          <a:p>
            <a:pPr marL="457200" indent="-457200">
              <a:spcBef>
                <a:spcPts val="0"/>
              </a:spcBef>
              <a:buFontTx/>
              <a:buAutoNum type="arabicPeriod" startAt="3"/>
            </a:pPr>
            <a:endParaRPr/>
          </a:p>
          <a:p>
            <a:pPr marL="457200" indent="-457200">
              <a:spcBef>
                <a:spcPts val="0"/>
              </a:spcBef>
              <a:buFontTx/>
              <a:buAutoNum type="arabicPeriod" startAt="4"/>
            </a:pPr>
            <a:endParaRPr/>
          </a:p>
          <a:p>
            <a:pPr marL="457200" indent="-457200">
              <a:spcBef>
                <a:spcPts val="0"/>
              </a:spcBef>
              <a:buFontTx/>
              <a:buAutoNum type="arabicPeriod" startAt="5"/>
            </a:pPr>
            <a:endParaRPr/>
          </a:p>
          <a:p>
            <a:pPr marL="457200" indent="-457200">
              <a:spcBef>
                <a:spcPts val="0"/>
              </a:spcBef>
              <a:buFontTx/>
              <a:buAutoNum type="arabicPeriod" startAt="2"/>
            </a:pPr>
            <a:r>
              <a:t>Pasaje por referencia: pasa una referencia del valor o bien de la dirección (puntero)  de la variable.</a:t>
            </a:r>
          </a:p>
        </p:txBody>
      </p:sp>
      <p:sp>
        <p:nvSpPr>
          <p:cNvPr id="363" name="Shape 192"/>
          <p:cNvSpPr txBox="1">
            <a:spLocks noGrp="1"/>
          </p:cNvSpPr>
          <p:nvPr>
            <p:ph type="title"/>
          </p:nvPr>
        </p:nvSpPr>
        <p:spPr>
          <a:xfrm>
            <a:off x="316555" y="24452"/>
            <a:ext cx="8229601" cy="852600"/>
          </a:xfrm>
          <a:prstGeom prst="rect">
            <a:avLst/>
          </a:prstGeom>
        </p:spPr>
        <p:txBody>
          <a:bodyPr lIns="0" tIns="0" rIns="0" bIns="0"/>
          <a:lstStyle>
            <a:lvl1pPr marL="165100" indent="-330200"/>
          </a:lstStyle>
          <a:p>
            <a:r>
              <a:t>Funciones - Parámetros</a:t>
            </a:r>
          </a:p>
        </p:txBody>
      </p:sp>
      <p:pic>
        <p:nvPicPr>
          <p:cNvPr id="364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7292" y="2153130"/>
            <a:ext cx="2412342" cy="906045"/>
          </a:xfrm>
          <a:prstGeom prst="rect">
            <a:avLst/>
          </a:prstGeom>
          <a:ln w="12700">
            <a:miter lim="400000"/>
          </a:ln>
        </p:spPr>
      </p:pic>
      <p:pic>
        <p:nvPicPr>
          <p:cNvPr id="365" name="Picture 3" descr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231" y="4685791"/>
            <a:ext cx="3000318" cy="1144308"/>
          </a:xfrm>
          <a:prstGeom prst="rect">
            <a:avLst/>
          </a:prstGeom>
          <a:ln w="12700">
            <a:miter lim="400000"/>
          </a:ln>
        </p:spPr>
      </p:pic>
      <p:pic>
        <p:nvPicPr>
          <p:cNvPr id="366" name="Picture 4" descr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5254" y="4724879"/>
            <a:ext cx="3099337" cy="11426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Shape 13"/>
          <p:cNvSpPr txBox="1">
            <a:spLocks noGrp="1"/>
          </p:cNvSpPr>
          <p:nvPr>
            <p:ph type="sldNum" sz="quarter" idx="2"/>
          </p:nvPr>
        </p:nvSpPr>
        <p:spPr>
          <a:xfrm>
            <a:off x="8657167" y="6577501"/>
            <a:ext cx="168090" cy="14783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21</a:t>
            </a:fld>
            <a:endParaRPr/>
          </a:p>
        </p:txBody>
      </p:sp>
      <p:sp>
        <p:nvSpPr>
          <p:cNvPr id="369" name="Shape 187"/>
          <p:cNvSpPr txBox="1">
            <a:spLocks noGrp="1"/>
          </p:cNvSpPr>
          <p:nvPr>
            <p:ph type="body" idx="1"/>
          </p:nvPr>
        </p:nvSpPr>
        <p:spPr>
          <a:xfrm>
            <a:off x="150919" y="1012619"/>
            <a:ext cx="8806651" cy="5338485"/>
          </a:xfrm>
          <a:prstGeom prst="rect">
            <a:avLst/>
          </a:prstGeom>
        </p:spPr>
        <p:txBody>
          <a:bodyPr lIns="0" tIns="0" rIns="0" bIns="0"/>
          <a:lstStyle/>
          <a:p>
            <a:pPr marL="0" indent="0">
              <a:spcBef>
                <a:spcPts val="0"/>
              </a:spcBef>
              <a:buSzTx/>
              <a:buNone/>
            </a:pPr>
            <a:r>
              <a:t>Cuándo conviene pasar por referencia y cuando por valor?</a:t>
            </a:r>
          </a:p>
          <a:p>
            <a:pPr marL="0" indent="0">
              <a:spcBef>
                <a:spcPts val="0"/>
              </a:spcBef>
              <a:buSzTx/>
              <a:buNone/>
            </a:pPr>
            <a:endParaRPr/>
          </a:p>
          <a:p>
            <a:pPr marL="0" indent="0">
              <a:spcBef>
                <a:spcPts val="0"/>
              </a:spcBef>
              <a:buSzTx/>
              <a:buNone/>
            </a:pPr>
            <a:endParaRPr/>
          </a:p>
          <a:p>
            <a:pPr marL="0" indent="0">
              <a:spcBef>
                <a:spcPts val="0"/>
              </a:spcBef>
              <a:buSzTx/>
              <a:buNone/>
            </a:pPr>
            <a:endParaRPr/>
          </a:p>
          <a:p>
            <a:pPr marL="0" indent="0">
              <a:spcBef>
                <a:spcPts val="0"/>
              </a:spcBef>
              <a:buSzTx/>
              <a:buNone/>
            </a:pPr>
            <a:endParaRPr/>
          </a:p>
          <a:p>
            <a:pPr marL="0" indent="0">
              <a:spcBef>
                <a:spcPts val="0"/>
              </a:spcBef>
              <a:buSzTx/>
              <a:buNone/>
            </a:pPr>
            <a:endParaRPr/>
          </a:p>
          <a:p>
            <a:pPr marL="0" indent="0">
              <a:spcBef>
                <a:spcPts val="0"/>
              </a:spcBef>
              <a:buSzTx/>
              <a:buNone/>
            </a:pPr>
            <a:endParaRPr/>
          </a:p>
          <a:p>
            <a:pPr marL="0" indent="0">
              <a:spcBef>
                <a:spcPts val="0"/>
              </a:spcBef>
              <a:buSzTx/>
              <a:buNone/>
            </a:pPr>
            <a:endParaRPr/>
          </a:p>
          <a:p>
            <a:pPr marL="0" indent="0">
              <a:spcBef>
                <a:spcPts val="0"/>
              </a:spcBef>
              <a:buSzTx/>
              <a:buNone/>
            </a:pPr>
            <a:endParaRPr/>
          </a:p>
          <a:p>
            <a:pPr marL="0" indent="0">
              <a:spcBef>
                <a:spcPts val="0"/>
              </a:spcBef>
              <a:buSzTx/>
              <a:buNone/>
            </a:pPr>
            <a:endParaRPr/>
          </a:p>
          <a:p>
            <a:pPr marL="0" indent="0">
              <a:spcBef>
                <a:spcPts val="0"/>
              </a:spcBef>
              <a:buSzTx/>
              <a:buNone/>
            </a:pPr>
            <a:endParaRPr/>
          </a:p>
          <a:p>
            <a:pPr indent="-342900">
              <a:spcBef>
                <a:spcPts val="0"/>
              </a:spcBef>
            </a:pPr>
            <a:r>
              <a:t>Sólo se pasa por valor cuando se quiere modificar una copia del parámetro de entrada sin modificar el valor anterior.</a:t>
            </a:r>
          </a:p>
        </p:txBody>
      </p:sp>
      <p:sp>
        <p:nvSpPr>
          <p:cNvPr id="370" name="Shape 192"/>
          <p:cNvSpPr txBox="1">
            <a:spLocks noGrp="1"/>
          </p:cNvSpPr>
          <p:nvPr>
            <p:ph type="title"/>
          </p:nvPr>
        </p:nvSpPr>
        <p:spPr>
          <a:xfrm>
            <a:off x="316555" y="24452"/>
            <a:ext cx="8229601" cy="852600"/>
          </a:xfrm>
          <a:prstGeom prst="rect">
            <a:avLst/>
          </a:prstGeom>
        </p:spPr>
        <p:txBody>
          <a:bodyPr lIns="0" tIns="0" rIns="0" bIns="0"/>
          <a:lstStyle>
            <a:lvl1pPr marL="165100" indent="-330200"/>
          </a:lstStyle>
          <a:p>
            <a:r>
              <a:t>Funciones - Parámetros</a:t>
            </a:r>
          </a:p>
        </p:txBody>
      </p:sp>
      <p:pic>
        <p:nvPicPr>
          <p:cNvPr id="371" name="Picture 2" descr="Picture 2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766894" y="1666070"/>
            <a:ext cx="5362945" cy="289599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Shape 13"/>
          <p:cNvSpPr txBox="1">
            <a:spLocks noGrp="1"/>
          </p:cNvSpPr>
          <p:nvPr>
            <p:ph type="sldNum" sz="quarter" idx="2"/>
          </p:nvPr>
        </p:nvSpPr>
        <p:spPr>
          <a:xfrm>
            <a:off x="8657167" y="6577501"/>
            <a:ext cx="168090" cy="14783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22</a:t>
            </a:fld>
            <a:endParaRPr/>
          </a:p>
        </p:txBody>
      </p:sp>
      <p:sp>
        <p:nvSpPr>
          <p:cNvPr id="374" name="Shape 187"/>
          <p:cNvSpPr txBox="1">
            <a:spLocks noGrp="1"/>
          </p:cNvSpPr>
          <p:nvPr>
            <p:ph type="body" sz="quarter" idx="1"/>
          </p:nvPr>
        </p:nvSpPr>
        <p:spPr>
          <a:xfrm>
            <a:off x="150919" y="1012619"/>
            <a:ext cx="8806651" cy="54782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SzTx/>
              <a:buNone/>
            </a:lvl1pPr>
          </a:lstStyle>
          <a:p>
            <a:r>
              <a:t>Cuándo utilizo cada caso?? Para a y b</a:t>
            </a:r>
          </a:p>
        </p:txBody>
      </p:sp>
      <p:sp>
        <p:nvSpPr>
          <p:cNvPr id="375" name="Shape 192"/>
          <p:cNvSpPr txBox="1">
            <a:spLocks noGrp="1"/>
          </p:cNvSpPr>
          <p:nvPr>
            <p:ph type="title"/>
          </p:nvPr>
        </p:nvSpPr>
        <p:spPr>
          <a:xfrm>
            <a:off x="316555" y="24452"/>
            <a:ext cx="8229601" cy="852600"/>
          </a:xfrm>
          <a:prstGeom prst="rect">
            <a:avLst/>
          </a:prstGeom>
        </p:spPr>
        <p:txBody>
          <a:bodyPr lIns="0" tIns="0" rIns="0" bIns="0"/>
          <a:lstStyle>
            <a:lvl1pPr marL="165100" indent="-330200"/>
          </a:lstStyle>
          <a:p>
            <a:r>
              <a:t>Funciones –Ejercicio 1</a:t>
            </a:r>
          </a:p>
        </p:txBody>
      </p:sp>
      <p:sp>
        <p:nvSpPr>
          <p:cNvPr id="376" name="TextBox 7"/>
          <p:cNvSpPr txBox="1"/>
          <p:nvPr/>
        </p:nvSpPr>
        <p:spPr>
          <a:xfrm>
            <a:off x="316555" y="2037777"/>
            <a:ext cx="3546439" cy="704750"/>
          </a:xfrm>
          <a:prstGeom prst="rect">
            <a:avLst/>
          </a:prstGeom>
          <a:ln>
            <a:solidFill>
              <a:srgbClr val="FF000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r>
              <a:t>Deseo modificar a y b dentro de la función pero que mantengan su valor donde se llama la función</a:t>
            </a:r>
          </a:p>
        </p:txBody>
      </p:sp>
      <p:sp>
        <p:nvSpPr>
          <p:cNvPr id="377" name="TextBox 8"/>
          <p:cNvSpPr txBox="1"/>
          <p:nvPr/>
        </p:nvSpPr>
        <p:spPr>
          <a:xfrm>
            <a:off x="316555" y="3253776"/>
            <a:ext cx="3546439" cy="501550"/>
          </a:xfrm>
          <a:prstGeom prst="rect">
            <a:avLst/>
          </a:prstGeom>
          <a:ln>
            <a:solidFill>
              <a:srgbClr val="FF000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r>
              <a:t>Deseo modificar los valores de a y b dentro de la función y también fuera</a:t>
            </a:r>
          </a:p>
        </p:txBody>
      </p:sp>
      <p:sp>
        <p:nvSpPr>
          <p:cNvPr id="378" name="TextBox 9"/>
          <p:cNvSpPr txBox="1"/>
          <p:nvPr/>
        </p:nvSpPr>
        <p:spPr>
          <a:xfrm>
            <a:off x="316555" y="4254332"/>
            <a:ext cx="3546439" cy="704749"/>
          </a:xfrm>
          <a:prstGeom prst="rect">
            <a:avLst/>
          </a:prstGeom>
          <a:ln>
            <a:solidFill>
              <a:srgbClr val="FF000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r>
              <a:t>Sólo deseo leer los valores de a y b para realizar operaciones con ellos sin modificar su valor en ningún momento</a:t>
            </a:r>
          </a:p>
        </p:txBody>
      </p:sp>
      <p:sp>
        <p:nvSpPr>
          <p:cNvPr id="379" name="TextBox 10"/>
          <p:cNvSpPr txBox="1"/>
          <p:nvPr/>
        </p:nvSpPr>
        <p:spPr>
          <a:xfrm>
            <a:off x="316554" y="5388507"/>
            <a:ext cx="3546439" cy="704750"/>
          </a:xfrm>
          <a:prstGeom prst="rect">
            <a:avLst/>
          </a:prstGeom>
          <a:ln>
            <a:solidFill>
              <a:srgbClr val="FF000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r>
              <a:t>Deseo aplicar lógica de punteros, o cambiar el lugar de memoria en donde apuntan a y b</a:t>
            </a:r>
          </a:p>
        </p:txBody>
      </p:sp>
      <p:pic>
        <p:nvPicPr>
          <p:cNvPr id="380" name="Picture 1" descr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0427" y="5629252"/>
            <a:ext cx="2057401" cy="257176"/>
          </a:xfrm>
          <a:prstGeom prst="rect">
            <a:avLst/>
          </a:prstGeom>
          <a:ln w="12700">
            <a:miter lim="400000"/>
          </a:ln>
        </p:spPr>
      </p:pic>
      <p:pic>
        <p:nvPicPr>
          <p:cNvPr id="381" name="Picture 2" descr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8755" y="3144239"/>
            <a:ext cx="2047876" cy="219076"/>
          </a:xfrm>
          <a:prstGeom prst="rect">
            <a:avLst/>
          </a:prstGeom>
          <a:ln w="12700">
            <a:miter lim="400000"/>
          </a:ln>
        </p:spPr>
      </p:pic>
      <p:pic>
        <p:nvPicPr>
          <p:cNvPr id="382" name="Picture 3" descr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2444" y="4247322"/>
            <a:ext cx="2905126" cy="257176"/>
          </a:xfrm>
          <a:prstGeom prst="rect">
            <a:avLst/>
          </a:prstGeom>
          <a:ln w="12700">
            <a:miter lim="400000"/>
          </a:ln>
        </p:spPr>
      </p:pic>
      <p:pic>
        <p:nvPicPr>
          <p:cNvPr id="383" name="Picture 4" descr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2112" y="2136404"/>
            <a:ext cx="2066926" cy="247651"/>
          </a:xfrm>
          <a:prstGeom prst="rect">
            <a:avLst/>
          </a:prstGeom>
          <a:ln w="12700">
            <a:miter lim="400000"/>
          </a:ln>
        </p:spPr>
      </p:pic>
      <p:sp>
        <p:nvSpPr>
          <p:cNvPr id="384" name="Straight Arrow Connector 12"/>
          <p:cNvSpPr/>
          <p:nvPr/>
        </p:nvSpPr>
        <p:spPr>
          <a:xfrm>
            <a:off x="3862992" y="2407110"/>
            <a:ext cx="2507436" cy="3127417"/>
          </a:xfrm>
          <a:prstGeom prst="line">
            <a:avLst/>
          </a:prstGeom>
          <a:ln>
            <a:solidFill>
              <a:srgbClr val="376C8E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88" name="Straight Arrow Connector 18"/>
          <p:cNvSpPr/>
          <p:nvPr/>
        </p:nvSpPr>
        <p:spPr>
          <a:xfrm>
            <a:off x="3867793" y="3301436"/>
            <a:ext cx="2620963" cy="1219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ln>
            <a:solidFill>
              <a:srgbClr val="376C8E"/>
            </a:solidFill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389" name="Straight Arrow Connector 21"/>
          <p:cNvSpPr/>
          <p:nvPr/>
        </p:nvSpPr>
        <p:spPr>
          <a:xfrm>
            <a:off x="3867793" y="4438257"/>
            <a:ext cx="2184652" cy="937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ln>
            <a:solidFill>
              <a:srgbClr val="376C8E"/>
            </a:solidFill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390" name="Straight Arrow Connector 24"/>
          <p:cNvSpPr/>
          <p:nvPr/>
        </p:nvSpPr>
        <p:spPr>
          <a:xfrm>
            <a:off x="2627149" y="2384054"/>
            <a:ext cx="4492960" cy="29996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ln>
            <a:solidFill>
              <a:srgbClr val="376C8E"/>
            </a:solidFill>
            <a:tailEnd type="triangle"/>
          </a:ln>
        </p:spPr>
        <p:txBody>
          <a:bodyPr/>
          <a:lstStyle/>
          <a:p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4" grpId="1" animBg="1" advAuto="0"/>
      <p:bldP spid="388" grpId="2" animBg="1" advAuto="0"/>
      <p:bldP spid="389" grpId="3" animBg="1" advAuto="0"/>
      <p:bldP spid="390" grpId="4" animBg="1" advAuto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Subtitle 1"/>
          <p:cNvSpPr txBox="1">
            <a:spLocks noGrp="1"/>
          </p:cNvSpPr>
          <p:nvPr>
            <p:ph type="body" sz="quarter" idx="1"/>
          </p:nvPr>
        </p:nvSpPr>
        <p:spPr>
          <a:xfrm>
            <a:off x="1534886" y="5605283"/>
            <a:ext cx="6770914" cy="369333"/>
          </a:xfrm>
          <a:prstGeom prst="rect">
            <a:avLst/>
          </a:prstGeom>
        </p:spPr>
        <p:txBody>
          <a:bodyPr/>
          <a:lstStyle>
            <a:lvl1pPr defTabSz="694944">
              <a:defRPr sz="1368"/>
            </a:lvl1pPr>
          </a:lstStyle>
          <a:p>
            <a:r>
              <a:t>Palabras más importantes y como utilizarlas</a:t>
            </a:r>
          </a:p>
        </p:txBody>
      </p:sp>
      <p:sp>
        <p:nvSpPr>
          <p:cNvPr id="393" name="Shape 80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0" tIns="0" rIns="0" bIns="0"/>
          <a:lstStyle>
            <a:lvl1pPr marL="254000" indent="-508000" algn="ctr"/>
          </a:lstStyle>
          <a:p>
            <a:r>
              <a:t>Clases y objetos</a:t>
            </a:r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Shape 13"/>
          <p:cNvSpPr txBox="1">
            <a:spLocks noGrp="1"/>
          </p:cNvSpPr>
          <p:nvPr>
            <p:ph type="sldNum" sz="quarter" idx="2"/>
          </p:nvPr>
        </p:nvSpPr>
        <p:spPr>
          <a:xfrm>
            <a:off x="8657167" y="6577501"/>
            <a:ext cx="168090" cy="14783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24</a:t>
            </a:fld>
            <a:endParaRPr/>
          </a:p>
        </p:txBody>
      </p:sp>
      <p:sp>
        <p:nvSpPr>
          <p:cNvPr id="396" name="Shape 187"/>
          <p:cNvSpPr txBox="1">
            <a:spLocks noGrp="1"/>
          </p:cNvSpPr>
          <p:nvPr>
            <p:ph type="body" idx="1"/>
          </p:nvPr>
        </p:nvSpPr>
        <p:spPr>
          <a:xfrm>
            <a:off x="150920" y="1012619"/>
            <a:ext cx="5104476" cy="5338485"/>
          </a:xfrm>
          <a:prstGeom prst="rect">
            <a:avLst/>
          </a:prstGeom>
        </p:spPr>
        <p:txBody>
          <a:bodyPr lIns="0" tIns="0" rIns="0" bIns="0"/>
          <a:lstStyle/>
          <a:p>
            <a:pPr indent="-342900">
              <a:spcBef>
                <a:spcPts val="0"/>
              </a:spcBef>
              <a:buSzPts val="1600"/>
              <a:defRPr sz="1600"/>
            </a:pPr>
            <a:r>
              <a:rPr dirty="0"/>
              <a:t>Las </a:t>
            </a:r>
            <a:r>
              <a:rPr dirty="0" err="1"/>
              <a:t>clases</a:t>
            </a:r>
            <a:r>
              <a:rPr dirty="0"/>
              <a:t> </a:t>
            </a:r>
            <a:r>
              <a:rPr dirty="0" err="1"/>
              <a:t>permiten</a:t>
            </a:r>
            <a:r>
              <a:rPr dirty="0"/>
              <a:t> </a:t>
            </a:r>
            <a:r>
              <a:rPr dirty="0" err="1"/>
              <a:t>utilizar</a:t>
            </a:r>
            <a:r>
              <a:rPr dirty="0"/>
              <a:t> el paradigm</a:t>
            </a:r>
            <a:r>
              <a:rPr lang="es-AR"/>
              <a:t>a</a:t>
            </a:r>
            <a:r>
              <a:t> de </a:t>
            </a:r>
            <a:r>
              <a:rPr dirty="0" err="1"/>
              <a:t>programación</a:t>
            </a:r>
            <a:r>
              <a:rPr dirty="0"/>
              <a:t> </a:t>
            </a:r>
            <a:r>
              <a:rPr dirty="0" err="1"/>
              <a:t>orientado</a:t>
            </a:r>
            <a:r>
              <a:rPr dirty="0"/>
              <a:t> a </a:t>
            </a:r>
            <a:r>
              <a:rPr dirty="0" err="1"/>
              <a:t>objetos</a:t>
            </a:r>
            <a:r>
              <a:rPr dirty="0"/>
              <a:t>.</a:t>
            </a:r>
          </a:p>
          <a:p>
            <a:pPr indent="-342900">
              <a:spcBef>
                <a:spcPts val="0"/>
              </a:spcBef>
              <a:buSzPts val="1600"/>
              <a:defRPr sz="1600"/>
            </a:pPr>
            <a:endParaRPr dirty="0"/>
          </a:p>
          <a:p>
            <a:pPr indent="-342900">
              <a:spcBef>
                <a:spcPts val="0"/>
              </a:spcBef>
              <a:buSzPts val="1600"/>
              <a:defRPr sz="1600"/>
            </a:pPr>
            <a:r>
              <a:rPr dirty="0"/>
              <a:t>Un </a:t>
            </a:r>
            <a:r>
              <a:rPr dirty="0" err="1"/>
              <a:t>objeto</a:t>
            </a:r>
            <a:r>
              <a:rPr dirty="0"/>
              <a:t> de una </a:t>
            </a:r>
            <a:r>
              <a:rPr dirty="0" err="1"/>
              <a:t>clase</a:t>
            </a:r>
            <a:r>
              <a:rPr dirty="0"/>
              <a:t> </a:t>
            </a:r>
            <a:r>
              <a:rPr dirty="0" err="1"/>
              <a:t>tiene</a:t>
            </a:r>
            <a:r>
              <a:rPr dirty="0"/>
              <a:t> tanto los </a:t>
            </a:r>
            <a:r>
              <a:rPr dirty="0" err="1"/>
              <a:t>datos</a:t>
            </a:r>
            <a:r>
              <a:rPr dirty="0"/>
              <a:t> </a:t>
            </a:r>
            <a:r>
              <a:rPr dirty="0" err="1"/>
              <a:t>como</a:t>
            </a:r>
            <a:r>
              <a:rPr dirty="0"/>
              <a:t> las </a:t>
            </a:r>
            <a:r>
              <a:rPr dirty="0" err="1"/>
              <a:t>funciones</a:t>
            </a:r>
            <a:r>
              <a:rPr dirty="0"/>
              <a:t> </a:t>
            </a:r>
            <a:r>
              <a:rPr dirty="0" err="1"/>
              <a:t>relacionadas</a:t>
            </a:r>
            <a:r>
              <a:rPr dirty="0"/>
              <a:t> a </a:t>
            </a:r>
            <a:r>
              <a:rPr dirty="0" err="1"/>
              <a:t>dichos</a:t>
            </a:r>
            <a:r>
              <a:rPr dirty="0"/>
              <a:t> </a:t>
            </a:r>
            <a:r>
              <a:rPr dirty="0" err="1"/>
              <a:t>objetos</a:t>
            </a:r>
            <a:r>
              <a:rPr dirty="0"/>
              <a:t>. </a:t>
            </a:r>
            <a:r>
              <a:rPr dirty="0" err="1"/>
              <a:t>Esto</a:t>
            </a:r>
            <a:r>
              <a:rPr dirty="0"/>
              <a:t> </a:t>
            </a:r>
            <a:r>
              <a:rPr dirty="0" err="1"/>
              <a:t>permite</a:t>
            </a:r>
            <a:r>
              <a:rPr dirty="0"/>
              <a:t> </a:t>
            </a:r>
            <a:r>
              <a:rPr dirty="0" err="1"/>
              <a:t>reducir</a:t>
            </a:r>
            <a:r>
              <a:rPr dirty="0"/>
              <a:t> la </a:t>
            </a:r>
            <a:r>
              <a:rPr dirty="0" err="1"/>
              <a:t>necesidad</a:t>
            </a:r>
            <a:r>
              <a:rPr dirty="0"/>
              <a:t> de pasar </a:t>
            </a:r>
            <a:r>
              <a:rPr dirty="0" err="1"/>
              <a:t>paramátros</a:t>
            </a:r>
            <a:r>
              <a:rPr dirty="0"/>
              <a:t> </a:t>
            </a:r>
            <a:r>
              <a:rPr dirty="0" err="1"/>
              <a:t>como</a:t>
            </a:r>
            <a:r>
              <a:rPr dirty="0"/>
              <a:t> </a:t>
            </a:r>
            <a:r>
              <a:rPr dirty="0" err="1"/>
              <a:t>argumentos</a:t>
            </a:r>
            <a:r>
              <a:rPr dirty="0"/>
              <a:t> de </a:t>
            </a:r>
            <a:r>
              <a:rPr dirty="0" err="1"/>
              <a:t>funciones</a:t>
            </a:r>
            <a:r>
              <a:rPr dirty="0"/>
              <a:t> de los </a:t>
            </a:r>
            <a:r>
              <a:rPr dirty="0" err="1"/>
              <a:t>datos</a:t>
            </a:r>
            <a:r>
              <a:rPr dirty="0"/>
              <a:t> del </a:t>
            </a:r>
            <a:r>
              <a:rPr dirty="0" err="1"/>
              <a:t>objeto</a:t>
            </a:r>
            <a:r>
              <a:rPr dirty="0"/>
              <a:t>.</a:t>
            </a:r>
          </a:p>
          <a:p>
            <a:pPr indent="-342900">
              <a:spcBef>
                <a:spcPts val="0"/>
              </a:spcBef>
              <a:buSzPts val="1600"/>
              <a:defRPr sz="1600"/>
            </a:pPr>
            <a:endParaRPr dirty="0"/>
          </a:p>
          <a:p>
            <a:pPr indent="-342900">
              <a:spcBef>
                <a:spcPts val="0"/>
              </a:spcBef>
              <a:buSzPts val="1600"/>
              <a:defRPr sz="1600"/>
            </a:pPr>
            <a:r>
              <a:rPr dirty="0"/>
              <a:t>Tanto los </a:t>
            </a:r>
            <a:r>
              <a:rPr dirty="0" err="1"/>
              <a:t>parámetros</a:t>
            </a:r>
            <a:r>
              <a:rPr dirty="0"/>
              <a:t> </a:t>
            </a:r>
            <a:r>
              <a:rPr dirty="0" err="1"/>
              <a:t>como</a:t>
            </a:r>
            <a:r>
              <a:rPr dirty="0"/>
              <a:t> las </a:t>
            </a:r>
            <a:r>
              <a:rPr dirty="0" err="1"/>
              <a:t>funciones</a:t>
            </a:r>
            <a:r>
              <a:rPr dirty="0"/>
              <a:t> </a:t>
            </a:r>
            <a:r>
              <a:rPr dirty="0" err="1"/>
              <a:t>tienen</a:t>
            </a:r>
            <a:r>
              <a:rPr dirty="0"/>
              <a:t> 3 </a:t>
            </a:r>
            <a:r>
              <a:rPr dirty="0" err="1"/>
              <a:t>modificadores</a:t>
            </a:r>
            <a:r>
              <a:rPr dirty="0"/>
              <a:t> de </a:t>
            </a:r>
            <a:r>
              <a:rPr dirty="0" err="1"/>
              <a:t>acceso</a:t>
            </a:r>
            <a:r>
              <a:rPr dirty="0"/>
              <a:t>:</a:t>
            </a:r>
          </a:p>
          <a:p>
            <a:pPr indent="-342900">
              <a:spcBef>
                <a:spcPts val="0"/>
              </a:spcBef>
              <a:buSzPts val="1600"/>
              <a:defRPr sz="1600"/>
            </a:pPr>
            <a:endParaRPr dirty="0"/>
          </a:p>
          <a:p>
            <a:pPr marL="758951" lvl="1" indent="-342900">
              <a:spcBef>
                <a:spcPts val="0"/>
              </a:spcBef>
              <a:buClr>
                <a:srgbClr val="275C9D"/>
              </a:buClr>
              <a:buSzPts val="1200"/>
              <a:buFont typeface="Arial"/>
              <a:defRPr sz="1200">
                <a:solidFill>
                  <a:srgbClr val="000000"/>
                </a:solidFill>
              </a:defRPr>
            </a:pPr>
            <a:r>
              <a:rPr dirty="0"/>
              <a:t>Public: </a:t>
            </a:r>
            <a:r>
              <a:rPr dirty="0" err="1"/>
              <a:t>puede</a:t>
            </a:r>
            <a:r>
              <a:rPr dirty="0"/>
              <a:t> ser </a:t>
            </a:r>
            <a:r>
              <a:rPr dirty="0" err="1"/>
              <a:t>accedido</a:t>
            </a:r>
            <a:r>
              <a:rPr dirty="0"/>
              <a:t> </a:t>
            </a:r>
            <a:r>
              <a:rPr dirty="0" err="1"/>
              <a:t>desde</a:t>
            </a:r>
            <a:r>
              <a:rPr dirty="0"/>
              <a:t> </a:t>
            </a:r>
            <a:r>
              <a:rPr dirty="0" err="1"/>
              <a:t>cualquier</a:t>
            </a:r>
            <a:r>
              <a:rPr dirty="0"/>
              <a:t> </a:t>
            </a:r>
            <a:r>
              <a:rPr dirty="0" err="1"/>
              <a:t>lugar</a:t>
            </a:r>
            <a:r>
              <a:rPr dirty="0"/>
              <a:t> </a:t>
            </a:r>
            <a:r>
              <a:rPr dirty="0" err="1"/>
              <a:t>donde</a:t>
            </a:r>
            <a:r>
              <a:rPr dirty="0"/>
              <a:t> el </a:t>
            </a:r>
            <a:r>
              <a:rPr dirty="0" err="1"/>
              <a:t>objeto</a:t>
            </a:r>
            <a:r>
              <a:rPr dirty="0"/>
              <a:t> </a:t>
            </a:r>
            <a:r>
              <a:rPr dirty="0" err="1"/>
              <a:t>esté</a:t>
            </a:r>
            <a:r>
              <a:rPr dirty="0"/>
              <a:t> visible</a:t>
            </a:r>
            <a:endParaRPr sz="2000" dirty="0"/>
          </a:p>
          <a:p>
            <a:pPr marL="758951" lvl="1" indent="-342900">
              <a:spcBef>
                <a:spcPts val="0"/>
              </a:spcBef>
              <a:buClr>
                <a:srgbClr val="275C9D"/>
              </a:buClr>
              <a:buSzPts val="1200"/>
              <a:buFont typeface="Arial"/>
              <a:defRPr sz="1200">
                <a:solidFill>
                  <a:srgbClr val="000000"/>
                </a:solidFill>
              </a:defRPr>
            </a:pPr>
            <a:r>
              <a:rPr dirty="0"/>
              <a:t>Protected: accessible por la </a:t>
            </a:r>
            <a:r>
              <a:rPr dirty="0" err="1"/>
              <a:t>misma</a:t>
            </a:r>
            <a:r>
              <a:rPr dirty="0"/>
              <a:t> </a:t>
            </a:r>
            <a:r>
              <a:rPr dirty="0" err="1"/>
              <a:t>clase</a:t>
            </a:r>
            <a:r>
              <a:rPr dirty="0"/>
              <a:t>, </a:t>
            </a:r>
            <a:r>
              <a:rPr dirty="0" err="1"/>
              <a:t>clase</a:t>
            </a:r>
            <a:r>
              <a:rPr dirty="0"/>
              <a:t> “amigas” y </a:t>
            </a:r>
            <a:r>
              <a:rPr dirty="0" err="1"/>
              <a:t>miembros</a:t>
            </a:r>
            <a:r>
              <a:rPr dirty="0"/>
              <a:t> de </a:t>
            </a:r>
            <a:r>
              <a:rPr dirty="0" err="1"/>
              <a:t>clase</a:t>
            </a:r>
            <a:r>
              <a:rPr dirty="0"/>
              <a:t> </a:t>
            </a:r>
            <a:r>
              <a:rPr dirty="0" err="1"/>
              <a:t>derivadas</a:t>
            </a:r>
            <a:endParaRPr dirty="0"/>
          </a:p>
          <a:p>
            <a:pPr marL="758951" lvl="1" indent="-342900">
              <a:spcBef>
                <a:spcPts val="0"/>
              </a:spcBef>
              <a:buClr>
                <a:srgbClr val="275C9D"/>
              </a:buClr>
              <a:buSzPts val="1200"/>
              <a:buFont typeface="Arial"/>
              <a:defRPr sz="1200">
                <a:solidFill>
                  <a:srgbClr val="000000"/>
                </a:solidFill>
              </a:defRPr>
            </a:pPr>
            <a:r>
              <a:rPr dirty="0"/>
              <a:t>Private: accessible solo </a:t>
            </a:r>
            <a:r>
              <a:rPr dirty="0" err="1"/>
              <a:t>desde</a:t>
            </a:r>
            <a:r>
              <a:rPr dirty="0"/>
              <a:t> la </a:t>
            </a:r>
            <a:r>
              <a:rPr dirty="0" err="1"/>
              <a:t>misma</a:t>
            </a:r>
            <a:r>
              <a:rPr dirty="0"/>
              <a:t> </a:t>
            </a:r>
            <a:r>
              <a:rPr dirty="0" err="1"/>
              <a:t>clase</a:t>
            </a:r>
            <a:endParaRPr dirty="0"/>
          </a:p>
          <a:p>
            <a:pPr marL="758951" lvl="1" indent="-342900">
              <a:spcBef>
                <a:spcPts val="0"/>
              </a:spcBef>
              <a:buClr>
                <a:srgbClr val="275C9D"/>
              </a:buClr>
              <a:buSzPts val="1200"/>
              <a:buFont typeface="Arial"/>
              <a:defRPr sz="1200">
                <a:solidFill>
                  <a:srgbClr val="000000"/>
                </a:solidFill>
              </a:defRPr>
            </a:pPr>
            <a:endParaRPr dirty="0"/>
          </a:p>
          <a:p>
            <a:pPr indent="-342900">
              <a:spcBef>
                <a:spcPts val="0"/>
              </a:spcBef>
              <a:buSzPts val="1600"/>
              <a:defRPr sz="1600"/>
            </a:pPr>
            <a:r>
              <a:rPr dirty="0" err="1"/>
              <a:t>Miembros</a:t>
            </a:r>
            <a:r>
              <a:rPr dirty="0"/>
              <a:t> </a:t>
            </a:r>
            <a:r>
              <a:rPr dirty="0" err="1"/>
              <a:t>implícitos</a:t>
            </a:r>
            <a:r>
              <a:rPr dirty="0"/>
              <a:t>: </a:t>
            </a:r>
            <a:r>
              <a:rPr dirty="0" err="1"/>
              <a:t>Algunos</a:t>
            </a:r>
            <a:r>
              <a:rPr dirty="0"/>
              <a:t> </a:t>
            </a:r>
            <a:r>
              <a:rPr dirty="0" err="1"/>
              <a:t>miembros</a:t>
            </a:r>
            <a:r>
              <a:rPr dirty="0"/>
              <a:t> de las </a:t>
            </a:r>
            <a:r>
              <a:rPr dirty="0" err="1"/>
              <a:t>funciones</a:t>
            </a:r>
            <a:r>
              <a:rPr dirty="0"/>
              <a:t>, bajo </a:t>
            </a:r>
            <a:r>
              <a:rPr dirty="0" err="1"/>
              <a:t>circunstancias</a:t>
            </a:r>
            <a:r>
              <a:rPr dirty="0"/>
              <a:t> </a:t>
            </a:r>
            <a:r>
              <a:rPr dirty="0" err="1"/>
              <a:t>específicas</a:t>
            </a:r>
            <a:r>
              <a:rPr dirty="0"/>
              <a:t>, son </a:t>
            </a:r>
            <a:r>
              <a:rPr dirty="0" err="1"/>
              <a:t>definidas</a:t>
            </a:r>
            <a:r>
              <a:rPr dirty="0"/>
              <a:t> por el </a:t>
            </a:r>
            <a:r>
              <a:rPr dirty="0" err="1"/>
              <a:t>compilador</a:t>
            </a:r>
            <a:r>
              <a:rPr dirty="0"/>
              <a:t>. </a:t>
            </a:r>
            <a:r>
              <a:rPr dirty="0" err="1"/>
              <a:t>Estos</a:t>
            </a:r>
            <a:r>
              <a:rPr dirty="0"/>
              <a:t> son:</a:t>
            </a:r>
          </a:p>
          <a:p>
            <a:pPr marL="758951" lvl="1" indent="-342900">
              <a:spcBef>
                <a:spcPts val="0"/>
              </a:spcBef>
              <a:buClr>
                <a:srgbClr val="275C9D"/>
              </a:buClr>
              <a:buSzPts val="1200"/>
              <a:buFont typeface="Arial"/>
              <a:defRPr sz="1200">
                <a:solidFill>
                  <a:srgbClr val="000000"/>
                </a:solidFill>
              </a:defRPr>
            </a:pPr>
            <a:r>
              <a:rPr dirty="0"/>
              <a:t>Constructor</a:t>
            </a:r>
            <a:endParaRPr sz="2000" dirty="0"/>
          </a:p>
          <a:p>
            <a:pPr marL="758951" lvl="1" indent="-342900">
              <a:spcBef>
                <a:spcPts val="0"/>
              </a:spcBef>
              <a:buClr>
                <a:srgbClr val="275C9D"/>
              </a:buClr>
              <a:buSzPts val="1200"/>
              <a:buFont typeface="Arial"/>
              <a:defRPr sz="1200">
                <a:solidFill>
                  <a:srgbClr val="000000"/>
                </a:solidFill>
              </a:defRPr>
            </a:pPr>
            <a:r>
              <a:rPr dirty="0"/>
              <a:t>Constructor de </a:t>
            </a:r>
            <a:r>
              <a:rPr dirty="0" err="1"/>
              <a:t>copia</a:t>
            </a:r>
            <a:endParaRPr dirty="0"/>
          </a:p>
          <a:p>
            <a:pPr marL="758951" lvl="1" indent="-342900">
              <a:spcBef>
                <a:spcPts val="0"/>
              </a:spcBef>
              <a:buClr>
                <a:srgbClr val="275C9D"/>
              </a:buClr>
              <a:buSzPts val="1200"/>
              <a:buFont typeface="Arial"/>
              <a:defRPr sz="1200">
                <a:solidFill>
                  <a:srgbClr val="000000"/>
                </a:solidFill>
              </a:defRPr>
            </a:pPr>
            <a:r>
              <a:rPr dirty="0"/>
              <a:t>Constructor de </a:t>
            </a:r>
            <a:r>
              <a:rPr dirty="0" err="1"/>
              <a:t>copia</a:t>
            </a:r>
            <a:r>
              <a:rPr dirty="0"/>
              <a:t> </a:t>
            </a:r>
            <a:r>
              <a:rPr dirty="0" err="1"/>
              <a:t>mediante</a:t>
            </a:r>
            <a:r>
              <a:rPr dirty="0"/>
              <a:t> </a:t>
            </a:r>
            <a:r>
              <a:rPr dirty="0" err="1"/>
              <a:t>asignación</a:t>
            </a:r>
            <a:endParaRPr dirty="0"/>
          </a:p>
          <a:p>
            <a:pPr marL="758951" lvl="1" indent="-342900">
              <a:spcBef>
                <a:spcPts val="0"/>
              </a:spcBef>
              <a:buClr>
                <a:srgbClr val="275C9D"/>
              </a:buClr>
              <a:buSzPts val="1200"/>
              <a:buFont typeface="Arial"/>
              <a:defRPr sz="1200">
                <a:solidFill>
                  <a:srgbClr val="000000"/>
                </a:solidFill>
              </a:defRPr>
            </a:pPr>
            <a:r>
              <a:rPr dirty="0"/>
              <a:t>Destructor</a:t>
            </a:r>
          </a:p>
        </p:txBody>
      </p:sp>
      <p:sp>
        <p:nvSpPr>
          <p:cNvPr id="397" name="Shape 192"/>
          <p:cNvSpPr txBox="1">
            <a:spLocks noGrp="1"/>
          </p:cNvSpPr>
          <p:nvPr>
            <p:ph type="title"/>
          </p:nvPr>
        </p:nvSpPr>
        <p:spPr>
          <a:xfrm>
            <a:off x="316555" y="24452"/>
            <a:ext cx="8229601" cy="852600"/>
          </a:xfrm>
          <a:prstGeom prst="rect">
            <a:avLst/>
          </a:prstGeom>
        </p:spPr>
        <p:txBody>
          <a:bodyPr lIns="0" tIns="0" rIns="0" bIns="0"/>
          <a:lstStyle>
            <a:lvl1pPr marL="165100" indent="-330200"/>
          </a:lstStyle>
          <a:p>
            <a:r>
              <a:t>Clases y objetos - Introducción</a:t>
            </a:r>
          </a:p>
        </p:txBody>
      </p:sp>
      <p:pic>
        <p:nvPicPr>
          <p:cNvPr id="398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0131" y="2070700"/>
            <a:ext cx="1818513" cy="381302"/>
          </a:xfrm>
          <a:prstGeom prst="rect">
            <a:avLst/>
          </a:prstGeom>
          <a:ln w="12700">
            <a:miter lim="400000"/>
          </a:ln>
        </p:spPr>
      </p:pic>
      <p:sp>
        <p:nvSpPr>
          <p:cNvPr id="399" name="Straight Arrow Connector 4"/>
          <p:cNvSpPr/>
          <p:nvPr/>
        </p:nvSpPr>
        <p:spPr>
          <a:xfrm>
            <a:off x="6979386" y="2502567"/>
            <a:ext cx="1" cy="673770"/>
          </a:xfrm>
          <a:prstGeom prst="line">
            <a:avLst/>
          </a:prstGeom>
          <a:ln>
            <a:solidFill>
              <a:srgbClr val="376C8E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400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3525" y="3176336"/>
            <a:ext cx="3800475" cy="3124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Shape 13"/>
          <p:cNvSpPr txBox="1">
            <a:spLocks noGrp="1"/>
          </p:cNvSpPr>
          <p:nvPr>
            <p:ph type="sldNum" sz="quarter" idx="2"/>
          </p:nvPr>
        </p:nvSpPr>
        <p:spPr>
          <a:xfrm>
            <a:off x="8657167" y="6577501"/>
            <a:ext cx="168090" cy="14783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25</a:t>
            </a:fld>
            <a:endParaRPr/>
          </a:p>
        </p:txBody>
      </p:sp>
      <p:sp>
        <p:nvSpPr>
          <p:cNvPr id="403" name="Shape 187"/>
          <p:cNvSpPr txBox="1">
            <a:spLocks noGrp="1"/>
          </p:cNvSpPr>
          <p:nvPr>
            <p:ph type="body" idx="1"/>
          </p:nvPr>
        </p:nvSpPr>
        <p:spPr>
          <a:xfrm>
            <a:off x="150920" y="1012619"/>
            <a:ext cx="8636945" cy="5338485"/>
          </a:xfrm>
          <a:prstGeom prst="rect">
            <a:avLst/>
          </a:prstGeom>
        </p:spPr>
        <p:txBody>
          <a:bodyPr lIns="0" tIns="0" rIns="0" bIns="0"/>
          <a:lstStyle/>
          <a:p>
            <a:pPr indent="-342900">
              <a:spcBef>
                <a:spcPts val="0"/>
              </a:spcBef>
              <a:buSzPts val="1800"/>
              <a:defRPr sz="1800"/>
            </a:pPr>
            <a:r>
              <a:t>Es una función con un nombre que coincide con el nombre de la clase, y que no tiene ningún tipo de retorno (ni siquiera void)</a:t>
            </a:r>
          </a:p>
          <a:p>
            <a:pPr indent="-342900">
              <a:spcBef>
                <a:spcPts val="0"/>
              </a:spcBef>
              <a:buSzPts val="1800"/>
              <a:defRPr sz="1800"/>
            </a:pPr>
            <a:endParaRPr/>
          </a:p>
          <a:p>
            <a:pPr indent="-342900">
              <a:spcBef>
                <a:spcPts val="0"/>
              </a:spcBef>
              <a:buSzPts val="1800"/>
              <a:defRPr sz="1800"/>
            </a:pPr>
            <a:r>
              <a:t>Solamente se ejecutan una vez, cuando se crea un nuevo objeto de una clase</a:t>
            </a:r>
          </a:p>
        </p:txBody>
      </p:sp>
      <p:sp>
        <p:nvSpPr>
          <p:cNvPr id="404" name="Shape 192"/>
          <p:cNvSpPr txBox="1">
            <a:spLocks noGrp="1"/>
          </p:cNvSpPr>
          <p:nvPr>
            <p:ph type="title"/>
          </p:nvPr>
        </p:nvSpPr>
        <p:spPr>
          <a:xfrm>
            <a:off x="316555" y="24452"/>
            <a:ext cx="8229601" cy="852600"/>
          </a:xfrm>
          <a:prstGeom prst="rect">
            <a:avLst/>
          </a:prstGeom>
        </p:spPr>
        <p:txBody>
          <a:bodyPr lIns="0" tIns="0" rIns="0" bIns="0"/>
          <a:lstStyle>
            <a:lvl1pPr marL="165100" indent="-330200"/>
          </a:lstStyle>
          <a:p>
            <a:r>
              <a:t>Clases y objetos – Constructores</a:t>
            </a:r>
          </a:p>
        </p:txBody>
      </p:sp>
      <p:sp>
        <p:nvSpPr>
          <p:cNvPr id="405" name="TextBox 6"/>
          <p:cNvSpPr txBox="1"/>
          <p:nvPr/>
        </p:nvSpPr>
        <p:spPr>
          <a:xfrm>
            <a:off x="693019" y="2252220"/>
            <a:ext cx="7853138" cy="1314349"/>
          </a:xfrm>
          <a:prstGeom prst="rect">
            <a:avLst/>
          </a:prstGeom>
          <a:ln>
            <a:solidFill>
              <a:srgbClr val="FF000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r>
              <a:t>Para una clase llamada A:</a:t>
            </a:r>
          </a:p>
          <a:p>
            <a:endParaRPr/>
          </a:p>
          <a:p>
            <a:endParaRPr/>
          </a:p>
          <a:p>
            <a:endParaRPr/>
          </a:p>
          <a:p>
            <a:endParaRPr/>
          </a:p>
          <a:p>
            <a:r>
              <a:t>Es lo mismo aplicar las siguientes líneas? Que diferencias hay?</a:t>
            </a:r>
          </a:p>
        </p:txBody>
      </p:sp>
      <p:pic>
        <p:nvPicPr>
          <p:cNvPr id="406" name="Picture 1" descr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3137" y="2777427"/>
            <a:ext cx="1956336" cy="312471"/>
          </a:xfrm>
          <a:prstGeom prst="rect">
            <a:avLst/>
          </a:prstGeom>
          <a:ln w="12700">
            <a:miter lim="400000"/>
          </a:ln>
        </p:spPr>
      </p:pic>
      <p:pic>
        <p:nvPicPr>
          <p:cNvPr id="407" name="Picture 3" descr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0577" y="2776908"/>
            <a:ext cx="3400210" cy="312991"/>
          </a:xfrm>
          <a:prstGeom prst="rect">
            <a:avLst/>
          </a:prstGeom>
          <a:ln w="12700">
            <a:miter lim="400000"/>
          </a:ln>
        </p:spPr>
      </p:pic>
      <p:sp>
        <p:nvSpPr>
          <p:cNvPr id="415" name="Straight Arrow Connector 11"/>
          <p:cNvSpPr/>
          <p:nvPr/>
        </p:nvSpPr>
        <p:spPr>
          <a:xfrm>
            <a:off x="3609472" y="2933512"/>
            <a:ext cx="1351106" cy="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ln>
            <a:solidFill>
              <a:srgbClr val="C80D1A"/>
            </a:solidFill>
            <a:headEnd type="triangle"/>
            <a:tailEnd type="triangle"/>
          </a:ln>
        </p:spPr>
        <p:txBody>
          <a:bodyPr/>
          <a:lstStyle/>
          <a:p>
            <a:endParaRPr/>
          </a:p>
        </p:txBody>
      </p:sp>
      <p:grpSp>
        <p:nvGrpSpPr>
          <p:cNvPr id="413" name="Group 18"/>
          <p:cNvGrpSpPr/>
          <p:nvPr/>
        </p:nvGrpSpPr>
        <p:grpSpPr>
          <a:xfrm>
            <a:off x="1259366" y="4084665"/>
            <a:ext cx="6420051" cy="1780757"/>
            <a:chOff x="0" y="0"/>
            <a:chExt cx="6420049" cy="1780756"/>
          </a:xfrm>
        </p:grpSpPr>
        <p:sp>
          <p:nvSpPr>
            <p:cNvPr id="409" name="TextBox 13"/>
            <p:cNvSpPr/>
            <p:nvPr/>
          </p:nvSpPr>
          <p:spPr>
            <a:xfrm>
              <a:off x="-1" y="-1"/>
              <a:ext cx="6420051" cy="1780758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pic>
          <p:nvPicPr>
            <p:cNvPr id="410" name="Picture 12" descr="Picture 12"/>
            <p:cNvPicPr>
              <a:picLocks noChangeAspect="1"/>
            </p:cNvPicPr>
            <p:nvPr/>
          </p:nvPicPr>
          <p:blipFill>
            <a:blip r:embed="rId4"/>
            <a:srcRect b="65469"/>
            <a:stretch>
              <a:fillRect/>
            </a:stretch>
          </p:blipFill>
          <p:spPr>
            <a:xfrm>
              <a:off x="249427" y="623119"/>
              <a:ext cx="2016298" cy="51864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11" name="Picture 14" descr="Picture 14"/>
            <p:cNvPicPr>
              <a:picLocks noChangeAspect="1"/>
            </p:cNvPicPr>
            <p:nvPr/>
          </p:nvPicPr>
          <p:blipFill>
            <a:blip r:embed="rId5"/>
            <a:srcRect b="60200"/>
            <a:stretch>
              <a:fillRect/>
            </a:stretch>
          </p:blipFill>
          <p:spPr>
            <a:xfrm>
              <a:off x="3725264" y="573683"/>
              <a:ext cx="2505850" cy="61751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12" name="Straight Arrow Connector 16"/>
            <p:cNvSpPr/>
            <p:nvPr/>
          </p:nvSpPr>
          <p:spPr>
            <a:xfrm flipV="1">
              <a:off x="2503868" y="882440"/>
              <a:ext cx="1104548" cy="228"/>
            </a:xfrm>
            <a:prstGeom prst="line">
              <a:avLst/>
            </a:prstGeom>
            <a:noFill/>
            <a:ln w="38100" cap="flat">
              <a:solidFill>
                <a:srgbClr val="376C8E"/>
              </a:solidFill>
              <a:prstDash val="solid"/>
              <a:round/>
              <a:headEnd type="triangle" w="med" len="med"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414" name="Straight Connector 17"/>
          <p:cNvSpPr/>
          <p:nvPr/>
        </p:nvSpPr>
        <p:spPr>
          <a:xfrm flipH="1">
            <a:off x="4052236" y="2699669"/>
            <a:ext cx="417156" cy="389969"/>
          </a:xfrm>
          <a:prstGeom prst="line">
            <a:avLst/>
          </a:prstGeom>
          <a:ln w="12700">
            <a:solidFill>
              <a:srgbClr val="C80D1A"/>
            </a:solidFill>
          </a:ln>
        </p:spPr>
        <p:txBody>
          <a:bodyPr lIns="45719" rIns="45719"/>
          <a:lstStyle/>
          <a:p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3" grpId="2" animBg="1" advAuto="0"/>
      <p:bldP spid="414" grpId="1" animBg="1" advAuto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Shape 13"/>
          <p:cNvSpPr txBox="1">
            <a:spLocks noGrp="1"/>
          </p:cNvSpPr>
          <p:nvPr>
            <p:ph type="sldNum" sz="quarter" idx="2"/>
          </p:nvPr>
        </p:nvSpPr>
        <p:spPr>
          <a:xfrm>
            <a:off x="8657167" y="6577501"/>
            <a:ext cx="168090" cy="14783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26</a:t>
            </a:fld>
            <a:endParaRPr/>
          </a:p>
        </p:txBody>
      </p:sp>
      <p:sp>
        <p:nvSpPr>
          <p:cNvPr id="418" name="Shape 187"/>
          <p:cNvSpPr txBox="1">
            <a:spLocks noGrp="1"/>
          </p:cNvSpPr>
          <p:nvPr>
            <p:ph type="body" idx="1"/>
          </p:nvPr>
        </p:nvSpPr>
        <p:spPr>
          <a:xfrm>
            <a:off x="150920" y="1012619"/>
            <a:ext cx="8636945" cy="5338485"/>
          </a:xfrm>
          <a:prstGeom prst="rect">
            <a:avLst/>
          </a:prstGeom>
        </p:spPr>
        <p:txBody>
          <a:bodyPr lIns="0" tIns="0" rIns="0" bIns="0"/>
          <a:lstStyle/>
          <a:p>
            <a:pPr indent="-342900">
              <a:spcBef>
                <a:spcPts val="0"/>
              </a:spcBef>
              <a:buSzPts val="1800"/>
              <a:defRPr sz="1800"/>
            </a:pPr>
            <a:r>
              <a:t>Un constructor puede ser sobrecargado por diferentes versions que reciben diferentes parámetros de diferentes tipos. El compilador va a llamar automáticamente al constructor que coincide con los argumentos.</a:t>
            </a:r>
          </a:p>
          <a:p>
            <a:pPr indent="-342900">
              <a:spcBef>
                <a:spcPts val="0"/>
              </a:spcBef>
              <a:buSzPts val="1400"/>
              <a:defRPr sz="1400"/>
            </a:pPr>
            <a:endParaRPr/>
          </a:p>
          <a:p>
            <a:pPr indent="-342900">
              <a:spcBef>
                <a:spcPts val="0"/>
              </a:spcBef>
              <a:buSzPts val="1800"/>
              <a:defRPr sz="1800"/>
            </a:pPr>
            <a:r>
              <a:t>Inicialización:</a:t>
            </a:r>
          </a:p>
          <a:p>
            <a:pPr marL="758951" lvl="1" indent="-342900">
              <a:spcBef>
                <a:spcPts val="0"/>
              </a:spcBef>
              <a:buClr>
                <a:srgbClr val="275C9D"/>
              </a:buClr>
              <a:buSzPts val="1400"/>
              <a:buFont typeface="Arial"/>
              <a:defRPr sz="1400">
                <a:solidFill>
                  <a:srgbClr val="000000"/>
                </a:solidFill>
              </a:defRPr>
            </a:pPr>
            <a:endParaRPr/>
          </a:p>
          <a:p>
            <a:pPr marL="758951" lvl="1" indent="-342900">
              <a:spcBef>
                <a:spcPts val="0"/>
              </a:spcBef>
              <a:buClr>
                <a:srgbClr val="275C9D"/>
              </a:buClr>
              <a:buSzPts val="1400"/>
              <a:buFont typeface="Arial"/>
              <a:defRPr sz="1400">
                <a:solidFill>
                  <a:srgbClr val="000000"/>
                </a:solidFill>
              </a:defRPr>
            </a:pPr>
            <a:r>
              <a:t>Los tipos fundamentals, no son inicializados por defecto.</a:t>
            </a:r>
            <a:endParaRPr sz="2000"/>
          </a:p>
          <a:p>
            <a:pPr marL="758951" lvl="1" indent="-342900">
              <a:spcBef>
                <a:spcPts val="0"/>
              </a:spcBef>
              <a:buClr>
                <a:srgbClr val="275C9D"/>
              </a:buClr>
              <a:buSzPts val="1400"/>
              <a:buFont typeface="Arial"/>
              <a:defRPr sz="1400">
                <a:solidFill>
                  <a:srgbClr val="000000"/>
                </a:solidFill>
              </a:defRPr>
            </a:pPr>
            <a:endParaRPr sz="2000"/>
          </a:p>
          <a:p>
            <a:pPr marL="758951" lvl="1" indent="-342900">
              <a:spcBef>
                <a:spcPts val="0"/>
              </a:spcBef>
              <a:buClr>
                <a:srgbClr val="275C9D"/>
              </a:buClr>
              <a:buSzPts val="1400"/>
              <a:buFont typeface="Arial"/>
              <a:defRPr sz="1400">
                <a:solidFill>
                  <a:srgbClr val="000000"/>
                </a:solidFill>
              </a:defRPr>
            </a:pPr>
            <a:r>
              <a:t>Para los objetos miembros, sino son inicializados antes del punto y coma, se les llama el constructor por defecto.</a:t>
            </a:r>
            <a:endParaRPr sz="2000"/>
          </a:p>
          <a:p>
            <a:pPr marL="758951" lvl="1" indent="-342900">
              <a:spcBef>
                <a:spcPts val="0"/>
              </a:spcBef>
              <a:buClr>
                <a:srgbClr val="275C9D"/>
              </a:buClr>
              <a:buSzPts val="1400"/>
              <a:buFont typeface="Arial"/>
              <a:defRPr sz="1400">
                <a:solidFill>
                  <a:srgbClr val="000000"/>
                </a:solidFill>
              </a:defRPr>
            </a:pPr>
            <a:endParaRPr sz="2000"/>
          </a:p>
          <a:p>
            <a:pPr marL="758951" lvl="1" indent="-342900">
              <a:spcBef>
                <a:spcPts val="0"/>
              </a:spcBef>
              <a:buClr>
                <a:srgbClr val="275C9D"/>
              </a:buClr>
              <a:buSzPts val="1400"/>
              <a:buFont typeface="Arial"/>
              <a:defRPr sz="1400">
                <a:solidFill>
                  <a:srgbClr val="000000"/>
                </a:solidFill>
              </a:defRPr>
            </a:pPr>
            <a:r>
              <a:t>Cuando un objeto no tiene un constructor por defecto, los miembres son inicializados en una lista de inicialización</a:t>
            </a:r>
          </a:p>
        </p:txBody>
      </p:sp>
      <p:sp>
        <p:nvSpPr>
          <p:cNvPr id="419" name="Shape 192"/>
          <p:cNvSpPr txBox="1">
            <a:spLocks noGrp="1"/>
          </p:cNvSpPr>
          <p:nvPr>
            <p:ph type="title"/>
          </p:nvPr>
        </p:nvSpPr>
        <p:spPr>
          <a:xfrm>
            <a:off x="316555" y="24452"/>
            <a:ext cx="8229601" cy="852600"/>
          </a:xfrm>
          <a:prstGeom prst="rect">
            <a:avLst/>
          </a:prstGeom>
        </p:spPr>
        <p:txBody>
          <a:bodyPr lIns="0" tIns="0" rIns="0" bIns="0"/>
          <a:lstStyle>
            <a:lvl1pPr marL="165100" indent="-330200"/>
          </a:lstStyle>
          <a:p>
            <a:r>
              <a:t>Clases y objetos – Constructores</a:t>
            </a:r>
          </a:p>
        </p:txBody>
      </p:sp>
      <p:grpSp>
        <p:nvGrpSpPr>
          <p:cNvPr id="423" name="Group 9"/>
          <p:cNvGrpSpPr/>
          <p:nvPr/>
        </p:nvGrpSpPr>
        <p:grpSpPr>
          <a:xfrm>
            <a:off x="1083142" y="4063670"/>
            <a:ext cx="4027873" cy="2287434"/>
            <a:chOff x="0" y="0"/>
            <a:chExt cx="4027871" cy="2287433"/>
          </a:xfrm>
        </p:grpSpPr>
        <p:pic>
          <p:nvPicPr>
            <p:cNvPr id="420" name="Picture 2" descr="Pictur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4027872" cy="228743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21" name="Left Brace 8"/>
            <p:cNvSpPr/>
            <p:nvPr/>
          </p:nvSpPr>
          <p:spPr>
            <a:xfrm rot="5400000">
              <a:off x="2865083" y="86686"/>
              <a:ext cx="359081" cy="14082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5635" y="21600"/>
                    <a:pt x="10800" y="21395"/>
                    <a:pt x="10800" y="21141"/>
                  </a:cubicBezTo>
                  <a:lnTo>
                    <a:pt x="10800" y="11439"/>
                  </a:lnTo>
                  <a:cubicBezTo>
                    <a:pt x="10800" y="11185"/>
                    <a:pt x="5965" y="10980"/>
                    <a:pt x="0" y="10980"/>
                  </a:cubicBezTo>
                  <a:cubicBezTo>
                    <a:pt x="5965" y="10980"/>
                    <a:pt x="10800" y="10774"/>
                    <a:pt x="10800" y="10521"/>
                  </a:cubicBezTo>
                  <a:lnTo>
                    <a:pt x="10800" y="459"/>
                  </a:lnTo>
                  <a:cubicBezTo>
                    <a:pt x="10800" y="205"/>
                    <a:pt x="15635" y="0"/>
                    <a:pt x="21600" y="0"/>
                  </a:cubicBezTo>
                </a:path>
              </a:pathLst>
            </a:custGeom>
            <a:noFill/>
            <a:ln w="9525" cap="flat">
              <a:solidFill>
                <a:srgbClr val="376C8E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422" name="TextBox 19"/>
            <p:cNvSpPr txBox="1"/>
            <p:nvPr/>
          </p:nvSpPr>
          <p:spPr>
            <a:xfrm>
              <a:off x="2114629" y="238370"/>
              <a:ext cx="1859987" cy="295174"/>
            </a:xfrm>
            <a:prstGeom prst="rect">
              <a:avLst/>
            </a:prstGeom>
            <a:solidFill>
              <a:srgbClr val="FFFFFF"/>
            </a:solidFill>
            <a:ln w="6350" cap="flat">
              <a:solidFill>
                <a:schemeClr val="accent1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r>
                <a:t>Lista de inicialización</a:t>
              </a:r>
            </a:p>
          </p:txBody>
        </p:sp>
      </p:grpSp>
      <p:pic>
        <p:nvPicPr>
          <p:cNvPr id="424" name="Picture 10" descr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2495" y="4063670"/>
            <a:ext cx="2953889" cy="1396117"/>
          </a:xfrm>
          <a:prstGeom prst="rect">
            <a:avLst/>
          </a:prstGeom>
          <a:ln w="12700">
            <a:miter lim="400000"/>
          </a:ln>
        </p:spPr>
      </p:pic>
      <p:sp>
        <p:nvSpPr>
          <p:cNvPr id="425" name="TextBox 20"/>
          <p:cNvSpPr txBox="1"/>
          <p:nvPr/>
        </p:nvSpPr>
        <p:spPr>
          <a:xfrm>
            <a:off x="5612108" y="5751555"/>
            <a:ext cx="2501989" cy="517425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3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r>
              <a:t>También pueden inicializarse constantes</a:t>
            </a:r>
          </a:p>
        </p:txBody>
      </p:sp>
      <p:sp>
        <p:nvSpPr>
          <p:cNvPr id="426" name="Straight Arrow Connector 21"/>
          <p:cNvSpPr/>
          <p:nvPr/>
        </p:nvSpPr>
        <p:spPr>
          <a:xfrm flipH="1" flipV="1">
            <a:off x="6843562" y="5274643"/>
            <a:ext cx="19542" cy="476913"/>
          </a:xfrm>
          <a:prstGeom prst="line">
            <a:avLst/>
          </a:prstGeom>
          <a:ln w="12700">
            <a:solidFill>
              <a:srgbClr val="C80D1A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Shape 13"/>
          <p:cNvSpPr txBox="1">
            <a:spLocks noGrp="1"/>
          </p:cNvSpPr>
          <p:nvPr>
            <p:ph type="sldNum" sz="quarter" idx="2"/>
          </p:nvPr>
        </p:nvSpPr>
        <p:spPr>
          <a:xfrm>
            <a:off x="8657167" y="6577501"/>
            <a:ext cx="168090" cy="14783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27</a:t>
            </a:fld>
            <a:endParaRPr/>
          </a:p>
        </p:txBody>
      </p:sp>
      <p:sp>
        <p:nvSpPr>
          <p:cNvPr id="429" name="Shape 187"/>
          <p:cNvSpPr txBox="1">
            <a:spLocks noGrp="1"/>
          </p:cNvSpPr>
          <p:nvPr>
            <p:ph type="body" idx="1"/>
          </p:nvPr>
        </p:nvSpPr>
        <p:spPr>
          <a:xfrm>
            <a:off x="150920" y="1012619"/>
            <a:ext cx="8636945" cy="5338485"/>
          </a:xfrm>
          <a:prstGeom prst="rect">
            <a:avLst/>
          </a:prstGeom>
        </p:spPr>
        <p:txBody>
          <a:bodyPr lIns="0" tIns="0" rIns="0" bIns="0"/>
          <a:lstStyle>
            <a:lvl1pPr indent="-342900">
              <a:spcBef>
                <a:spcPts val="0"/>
              </a:spcBef>
              <a:buSzPts val="1800"/>
              <a:defRPr sz="1800"/>
            </a:lvl1pPr>
          </a:lstStyle>
          <a:p>
            <a:r>
              <a:t>Es mejor inicializar las variables de una clase usando una lista de inicialización que asignando los valores en el cuerpo del método.</a:t>
            </a:r>
          </a:p>
        </p:txBody>
      </p:sp>
      <p:sp>
        <p:nvSpPr>
          <p:cNvPr id="430" name="Shape 192"/>
          <p:cNvSpPr txBox="1">
            <a:spLocks noGrp="1"/>
          </p:cNvSpPr>
          <p:nvPr>
            <p:ph type="title"/>
          </p:nvPr>
        </p:nvSpPr>
        <p:spPr>
          <a:xfrm>
            <a:off x="316555" y="24452"/>
            <a:ext cx="8229601" cy="852600"/>
          </a:xfrm>
          <a:prstGeom prst="rect">
            <a:avLst/>
          </a:prstGeom>
        </p:spPr>
        <p:txBody>
          <a:bodyPr lIns="0" tIns="0" rIns="0" bIns="0"/>
          <a:lstStyle>
            <a:lvl1pPr marL="165100" indent="-330200"/>
          </a:lstStyle>
          <a:p>
            <a:r>
              <a:t>Clases y objetos – Lista de Inicialización vs asignación</a:t>
            </a:r>
          </a:p>
        </p:txBody>
      </p:sp>
      <p:pic>
        <p:nvPicPr>
          <p:cNvPr id="431" name="Picture 1" descr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538" y="1858678"/>
            <a:ext cx="3563956" cy="1760508"/>
          </a:xfrm>
          <a:prstGeom prst="rect">
            <a:avLst/>
          </a:prstGeom>
          <a:ln w="12700">
            <a:miter lim="400000"/>
          </a:ln>
        </p:spPr>
      </p:pic>
      <p:pic>
        <p:nvPicPr>
          <p:cNvPr id="432" name="Picture 3" descr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2393" y="1812236"/>
            <a:ext cx="3265572" cy="1806950"/>
          </a:xfrm>
          <a:prstGeom prst="rect">
            <a:avLst/>
          </a:prstGeom>
          <a:ln w="12700">
            <a:miter lim="400000"/>
          </a:ln>
        </p:spPr>
      </p:pic>
      <p:sp>
        <p:nvSpPr>
          <p:cNvPr id="433" name="TextBox 12"/>
          <p:cNvSpPr txBox="1"/>
          <p:nvPr/>
        </p:nvSpPr>
        <p:spPr>
          <a:xfrm>
            <a:off x="738538" y="4001330"/>
            <a:ext cx="3546438" cy="1314350"/>
          </a:xfrm>
          <a:prstGeom prst="rect">
            <a:avLst/>
          </a:prstGeom>
          <a:ln>
            <a:solidFill>
              <a:srgbClr val="FF000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r>
              <a:t>El compilador sigue los siguientes pasos:</a:t>
            </a:r>
          </a:p>
          <a:p>
            <a:pPr marL="342900" indent="-342900">
              <a:buSzPct val="100000"/>
              <a:buAutoNum type="arabicPeriod"/>
            </a:pPr>
            <a:r>
              <a:t>Se llama el constructor para a</a:t>
            </a:r>
          </a:p>
          <a:p>
            <a:pPr marL="342900" indent="-342900">
              <a:buSzPct val="100000"/>
              <a:buAutoNum type="arabicPeriod"/>
            </a:pPr>
            <a:r>
              <a:t>Se llama el operador de asignación de “Type” adentro del cuerpo del constructor u se realiza la asignación</a:t>
            </a:r>
          </a:p>
          <a:p>
            <a:pPr marL="342900" indent="-342900">
              <a:buSzPct val="100000"/>
              <a:buAutoNum type="arabicPeriod"/>
            </a:pPr>
            <a:r>
              <a:t>Se llama el destructor para a</a:t>
            </a:r>
          </a:p>
        </p:txBody>
      </p:sp>
      <p:sp>
        <p:nvSpPr>
          <p:cNvPr id="434" name="TextBox 13"/>
          <p:cNvSpPr txBox="1"/>
          <p:nvPr/>
        </p:nvSpPr>
        <p:spPr>
          <a:xfrm>
            <a:off x="4912393" y="4001330"/>
            <a:ext cx="3546438" cy="1111149"/>
          </a:xfrm>
          <a:prstGeom prst="rect">
            <a:avLst/>
          </a:prstGeom>
          <a:ln>
            <a:solidFill>
              <a:srgbClr val="FF000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r>
              <a:t>El compilador sigue los siguientes pasos:</a:t>
            </a:r>
          </a:p>
          <a:p>
            <a:pPr marL="342900" indent="-342900">
              <a:buSzPct val="100000"/>
              <a:buAutoNum type="arabicPeriod"/>
            </a:pPr>
            <a:r>
              <a:t>Llama el constructor copia de “Type” para inicializar a “variable”.</a:t>
            </a:r>
          </a:p>
          <a:p>
            <a:pPr marL="342900" indent="-342900">
              <a:buSzPct val="100000"/>
              <a:buAutoNum type="arabicPeriod"/>
            </a:pPr>
            <a:r>
              <a:t>Se llama el destructor de “Type” para “a” al salir de rango</a:t>
            </a:r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Shape 13"/>
          <p:cNvSpPr txBox="1">
            <a:spLocks noGrp="1"/>
          </p:cNvSpPr>
          <p:nvPr>
            <p:ph type="sldNum" sz="quarter" idx="2"/>
          </p:nvPr>
        </p:nvSpPr>
        <p:spPr>
          <a:xfrm>
            <a:off x="8657167" y="6577501"/>
            <a:ext cx="168090" cy="14783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28</a:t>
            </a:fld>
            <a:endParaRPr/>
          </a:p>
        </p:txBody>
      </p:sp>
      <p:sp>
        <p:nvSpPr>
          <p:cNvPr id="437" name="Shape 187"/>
          <p:cNvSpPr txBox="1">
            <a:spLocks noGrp="1"/>
          </p:cNvSpPr>
          <p:nvPr>
            <p:ph type="body" idx="1"/>
          </p:nvPr>
        </p:nvSpPr>
        <p:spPr>
          <a:xfrm>
            <a:off x="150920" y="1012619"/>
            <a:ext cx="8636945" cy="5338485"/>
          </a:xfrm>
          <a:prstGeom prst="rect">
            <a:avLst/>
          </a:prstGeom>
        </p:spPr>
        <p:txBody>
          <a:bodyPr lIns="0" tIns="0" rIns="0" bIns="0"/>
          <a:lstStyle/>
          <a:p>
            <a:pPr indent="-342900">
              <a:spcBef>
                <a:spcPts val="0"/>
              </a:spcBef>
              <a:buSzPts val="1800"/>
              <a:defRPr sz="1800"/>
            </a:pPr>
            <a:r>
              <a:t>Los constructores copias o las asignaciones con copia permiten a un objeto a ser inicializado o copiado desde otro objeto del mismo tipo, sin cambiar el valor del objeto origen.</a:t>
            </a:r>
          </a:p>
          <a:p>
            <a:pPr indent="-342900">
              <a:spcBef>
                <a:spcPts val="0"/>
              </a:spcBef>
              <a:buSzPts val="1800"/>
              <a:defRPr sz="1800"/>
            </a:pPr>
            <a:endParaRPr/>
          </a:p>
          <a:p>
            <a:pPr indent="-342900">
              <a:spcBef>
                <a:spcPts val="0"/>
              </a:spcBef>
              <a:buSzPts val="1800"/>
              <a:defRPr sz="1800"/>
            </a:pPr>
            <a:r>
              <a:t>Para clases definidas por el usuario, estos comportamientos se definen en el constructor por copia y en el operador de asignación por copia</a:t>
            </a:r>
          </a:p>
          <a:p>
            <a:pPr indent="-342900">
              <a:spcBef>
                <a:spcPts val="0"/>
              </a:spcBef>
              <a:buSzPts val="1800"/>
              <a:defRPr sz="1800"/>
            </a:pPr>
            <a:endParaRPr/>
          </a:p>
          <a:p>
            <a:pPr indent="-342900">
              <a:spcBef>
                <a:spcPts val="0"/>
              </a:spcBef>
              <a:buSzPts val="1800"/>
              <a:defRPr sz="1800"/>
            </a:pPr>
            <a:r>
              <a:t>Pros:</a:t>
            </a:r>
          </a:p>
          <a:p>
            <a:pPr marL="758951" lvl="1" indent="-342900">
              <a:spcBef>
                <a:spcPts val="0"/>
              </a:spcBef>
              <a:buClr>
                <a:srgbClr val="275C9D"/>
              </a:buClr>
              <a:buSzPts val="1400"/>
              <a:buFont typeface="Arial"/>
              <a:defRPr sz="1400">
                <a:solidFill>
                  <a:srgbClr val="000000"/>
                </a:solidFill>
              </a:defRPr>
            </a:pPr>
            <a:r>
              <a:t>Objetos pueden ser pasados y devueltos por valor lo que asi las interfaces más simples, seguras y más generales. Manejar punteros o referencias puede generar confusión respecto a el ciclo de vida del objeto, quién es el dueño y quién se encarga de eliminarlo.</a:t>
            </a:r>
            <a:endParaRPr sz="2000"/>
          </a:p>
          <a:p>
            <a:pPr marL="758951" lvl="1" indent="-342900">
              <a:spcBef>
                <a:spcPts val="0"/>
              </a:spcBef>
              <a:buClr>
                <a:srgbClr val="275C9D"/>
              </a:buClr>
              <a:buSzPts val="1400"/>
              <a:buFont typeface="Arial"/>
              <a:defRPr sz="1400">
                <a:solidFill>
                  <a:srgbClr val="000000"/>
                </a:solidFill>
              </a:defRPr>
            </a:pPr>
            <a:endParaRPr sz="2000"/>
          </a:p>
          <a:p>
            <a:pPr marL="758951" lvl="1" indent="-342900">
              <a:spcBef>
                <a:spcPts val="0"/>
              </a:spcBef>
              <a:buClr>
                <a:srgbClr val="275C9D"/>
              </a:buClr>
              <a:buSzPts val="1400"/>
              <a:buFont typeface="Arial"/>
              <a:defRPr sz="1400">
                <a:solidFill>
                  <a:srgbClr val="000000"/>
                </a:solidFill>
              </a:defRPr>
            </a:pPr>
            <a:r>
              <a:t>Las copias por constructor y asignación de copia son más fáciles de definir que alternativas como Clone(), Copy() o Swap(), porque son generados implícitamente por el compilador</a:t>
            </a:r>
            <a:endParaRPr sz="2000"/>
          </a:p>
          <a:p>
            <a:pPr marL="758951" lvl="1" indent="-342900">
              <a:spcBef>
                <a:spcPts val="0"/>
              </a:spcBef>
              <a:buClr>
                <a:srgbClr val="275C9D"/>
              </a:buClr>
              <a:buSzPts val="1400"/>
              <a:buFont typeface="Arial"/>
              <a:defRPr sz="1400">
                <a:solidFill>
                  <a:srgbClr val="000000"/>
                </a:solidFill>
              </a:defRPr>
            </a:pPr>
            <a:endParaRPr sz="2000"/>
          </a:p>
          <a:p>
            <a:pPr marL="758951" lvl="1" indent="-342900">
              <a:spcBef>
                <a:spcPts val="0"/>
              </a:spcBef>
              <a:buClr>
                <a:srgbClr val="275C9D"/>
              </a:buClr>
              <a:buSzPts val="1400"/>
              <a:buFont typeface="Arial"/>
              <a:defRPr sz="1400">
                <a:solidFill>
                  <a:srgbClr val="000000"/>
                </a:solidFill>
              </a:defRPr>
            </a:pPr>
            <a:r>
              <a:t>Generalmente es más eficiente, ya que no requieren reservar lugar en la pila o separar las estapas de inicialización y asignación.</a:t>
            </a:r>
            <a:endParaRPr sz="2000"/>
          </a:p>
          <a:p>
            <a:pPr marL="758951" lvl="1" indent="-342900">
              <a:spcBef>
                <a:spcPts val="0"/>
              </a:spcBef>
              <a:buClr>
                <a:srgbClr val="275C9D"/>
              </a:buClr>
              <a:buSzPts val="1400"/>
              <a:buFont typeface="Arial"/>
              <a:defRPr sz="1400">
                <a:solidFill>
                  <a:srgbClr val="000000"/>
                </a:solidFill>
              </a:defRPr>
            </a:pPr>
            <a:endParaRPr sz="2000"/>
          </a:p>
          <a:p>
            <a:pPr indent="-342900">
              <a:spcBef>
                <a:spcPts val="0"/>
              </a:spcBef>
              <a:buSzPts val="1800"/>
              <a:defRPr sz="1800"/>
            </a:pPr>
            <a:r>
              <a:t>Contras:</a:t>
            </a:r>
          </a:p>
          <a:p>
            <a:pPr marL="758951" lvl="1" indent="-342900">
              <a:spcBef>
                <a:spcPts val="0"/>
              </a:spcBef>
              <a:buClr>
                <a:srgbClr val="275C9D"/>
              </a:buClr>
              <a:buSzPts val="1400"/>
              <a:buFont typeface="Arial"/>
              <a:defRPr sz="1400">
                <a:solidFill>
                  <a:srgbClr val="000000"/>
                </a:solidFill>
              </a:defRPr>
            </a:pPr>
            <a:r>
              <a:t>Muchos tipos de objetos no necesitan ser copiables, y proveer esta operación puede volverse confuso o incorrecto</a:t>
            </a:r>
            <a:endParaRPr sz="2000"/>
          </a:p>
          <a:p>
            <a:pPr marL="758951" lvl="1" indent="-342900">
              <a:spcBef>
                <a:spcPts val="0"/>
              </a:spcBef>
              <a:buClr>
                <a:srgbClr val="275C9D"/>
              </a:buClr>
              <a:buSzPts val="1400"/>
              <a:buFont typeface="Arial"/>
              <a:defRPr sz="1400">
                <a:solidFill>
                  <a:srgbClr val="000000"/>
                </a:solidFill>
              </a:defRPr>
            </a:pPr>
            <a:r>
              <a:t>Puede generar confusiones al utilizarse con herencia. </a:t>
            </a:r>
          </a:p>
        </p:txBody>
      </p:sp>
      <p:sp>
        <p:nvSpPr>
          <p:cNvPr id="438" name="Shape 192"/>
          <p:cNvSpPr txBox="1">
            <a:spLocks noGrp="1"/>
          </p:cNvSpPr>
          <p:nvPr>
            <p:ph type="title"/>
          </p:nvPr>
        </p:nvSpPr>
        <p:spPr>
          <a:xfrm>
            <a:off x="316555" y="24452"/>
            <a:ext cx="8229601" cy="852600"/>
          </a:xfrm>
          <a:prstGeom prst="rect">
            <a:avLst/>
          </a:prstGeom>
        </p:spPr>
        <p:txBody>
          <a:bodyPr lIns="0" tIns="0" rIns="0" bIns="0"/>
          <a:lstStyle>
            <a:lvl1pPr marL="165100" indent="-330200"/>
          </a:lstStyle>
          <a:p>
            <a:r>
              <a:t>Clases y objetos – Constructor copia y asignación de copia</a:t>
            </a:r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Shape 13"/>
          <p:cNvSpPr txBox="1">
            <a:spLocks noGrp="1"/>
          </p:cNvSpPr>
          <p:nvPr>
            <p:ph type="sldNum" sz="quarter" idx="2"/>
          </p:nvPr>
        </p:nvSpPr>
        <p:spPr>
          <a:xfrm>
            <a:off x="8657167" y="6577501"/>
            <a:ext cx="168090" cy="14783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29</a:t>
            </a:fld>
            <a:endParaRPr/>
          </a:p>
        </p:txBody>
      </p:sp>
      <p:sp>
        <p:nvSpPr>
          <p:cNvPr id="441" name="Shape 187"/>
          <p:cNvSpPr txBox="1">
            <a:spLocks noGrp="1"/>
          </p:cNvSpPr>
          <p:nvPr>
            <p:ph type="body" idx="1"/>
          </p:nvPr>
        </p:nvSpPr>
        <p:spPr>
          <a:xfrm>
            <a:off x="150920" y="1012619"/>
            <a:ext cx="8636945" cy="5338485"/>
          </a:xfrm>
          <a:prstGeom prst="rect">
            <a:avLst/>
          </a:prstGeom>
        </p:spPr>
        <p:txBody>
          <a:bodyPr lIns="0" tIns="0" rIns="0" bIns="0"/>
          <a:lstStyle/>
          <a:p>
            <a:pPr indent="-342900">
              <a:spcBef>
                <a:spcPts val="0"/>
              </a:spcBef>
              <a:buSzPts val="1800"/>
              <a:defRPr sz="1800"/>
            </a:pPr>
            <a:r>
              <a:t>Un constructor por copia se invoca cuando:</a:t>
            </a:r>
            <a:endParaRPr sz="1400"/>
          </a:p>
          <a:p>
            <a:pPr marL="758951" lvl="1" indent="-342900">
              <a:spcBef>
                <a:spcPts val="0"/>
              </a:spcBef>
              <a:buClr>
                <a:srgbClr val="275C9D"/>
              </a:buClr>
              <a:buSzPts val="1000"/>
              <a:buFont typeface="Arial"/>
              <a:defRPr sz="1000">
                <a:solidFill>
                  <a:srgbClr val="000000"/>
                </a:solidFill>
              </a:defRPr>
            </a:pPr>
            <a:endParaRPr sz="1400"/>
          </a:p>
          <a:p>
            <a:pPr marL="758951" lvl="1" indent="-342900">
              <a:spcBef>
                <a:spcPts val="0"/>
              </a:spcBef>
              <a:buClr>
                <a:srgbClr val="275C9D"/>
              </a:buClr>
              <a:buSzPts val="1100"/>
              <a:buFont typeface="Arial"/>
              <a:defRPr sz="1100">
                <a:solidFill>
                  <a:srgbClr val="000000"/>
                </a:solidFill>
              </a:defRPr>
            </a:pPr>
            <a:r>
              <a:t>Cuando un objeto es inicializado a partir de otro objeto:</a:t>
            </a:r>
            <a:endParaRPr sz="2000"/>
          </a:p>
          <a:p>
            <a:pPr marL="758951" lvl="1" indent="-342900">
              <a:spcBef>
                <a:spcPts val="0"/>
              </a:spcBef>
              <a:buClr>
                <a:srgbClr val="275C9D"/>
              </a:buClr>
              <a:buSzPts val="1100"/>
              <a:buFont typeface="Arial"/>
              <a:defRPr sz="1100">
                <a:solidFill>
                  <a:srgbClr val="000000"/>
                </a:solidFill>
              </a:defRPr>
            </a:pPr>
            <a:endParaRPr sz="2000"/>
          </a:p>
          <a:p>
            <a:pPr marL="758951" lvl="1" indent="-342900">
              <a:spcBef>
                <a:spcPts val="0"/>
              </a:spcBef>
              <a:buClr>
                <a:srgbClr val="275C9D"/>
              </a:buClr>
              <a:buSzPts val="1100"/>
              <a:buFont typeface="Arial"/>
              <a:defRPr sz="1100">
                <a:solidFill>
                  <a:srgbClr val="000000"/>
                </a:solidFill>
              </a:defRPr>
            </a:pPr>
            <a:endParaRPr sz="2000"/>
          </a:p>
          <a:p>
            <a:pPr marL="758951" lvl="1" indent="-342900">
              <a:spcBef>
                <a:spcPts val="0"/>
              </a:spcBef>
              <a:buClr>
                <a:srgbClr val="275C9D"/>
              </a:buClr>
              <a:buSzPts val="1100"/>
              <a:buFont typeface="Arial"/>
              <a:defRPr sz="1100">
                <a:solidFill>
                  <a:srgbClr val="000000"/>
                </a:solidFill>
              </a:defRPr>
            </a:pPr>
            <a:endParaRPr sz="2000"/>
          </a:p>
          <a:p>
            <a:pPr marL="758951" lvl="1" indent="-342900">
              <a:spcBef>
                <a:spcPts val="0"/>
              </a:spcBef>
              <a:buClr>
                <a:srgbClr val="275C9D"/>
              </a:buClr>
              <a:buSzPts val="1100"/>
              <a:buFont typeface="Arial"/>
              <a:defRPr sz="1100">
                <a:solidFill>
                  <a:srgbClr val="000000"/>
                </a:solidFill>
              </a:defRPr>
            </a:pPr>
            <a:endParaRPr sz="2000"/>
          </a:p>
          <a:p>
            <a:pPr marL="758951" lvl="1" indent="-342900">
              <a:spcBef>
                <a:spcPts val="0"/>
              </a:spcBef>
              <a:buClr>
                <a:srgbClr val="275C9D"/>
              </a:buClr>
              <a:buSzPts val="1100"/>
              <a:buFont typeface="Arial"/>
              <a:defRPr sz="1100">
                <a:solidFill>
                  <a:srgbClr val="000000"/>
                </a:solidFill>
              </a:defRPr>
            </a:pPr>
            <a:r>
              <a:t>Cuando un objeto es creado a partir de otro objeto como su parámetro en el constructor:</a:t>
            </a:r>
            <a:endParaRPr sz="2000"/>
          </a:p>
          <a:p>
            <a:pPr marL="758951" lvl="1" indent="-342900">
              <a:spcBef>
                <a:spcPts val="0"/>
              </a:spcBef>
              <a:buClr>
                <a:srgbClr val="275C9D"/>
              </a:buClr>
              <a:buSzPts val="1100"/>
              <a:buFont typeface="Arial"/>
              <a:defRPr sz="1100">
                <a:solidFill>
                  <a:srgbClr val="000000"/>
                </a:solidFill>
              </a:defRPr>
            </a:pPr>
            <a:endParaRPr sz="2000"/>
          </a:p>
          <a:p>
            <a:pPr marL="758951" lvl="1" indent="-342900">
              <a:spcBef>
                <a:spcPts val="0"/>
              </a:spcBef>
              <a:buClr>
                <a:srgbClr val="275C9D"/>
              </a:buClr>
              <a:buSzPts val="1100"/>
              <a:buFont typeface="Arial"/>
              <a:defRPr sz="1100">
                <a:solidFill>
                  <a:srgbClr val="000000"/>
                </a:solidFill>
              </a:defRPr>
            </a:pPr>
            <a:endParaRPr sz="2000"/>
          </a:p>
          <a:p>
            <a:pPr marL="758951" lvl="1" indent="-342900">
              <a:spcBef>
                <a:spcPts val="0"/>
              </a:spcBef>
              <a:buClr>
                <a:srgbClr val="275C9D"/>
              </a:buClr>
              <a:buSzPts val="1100"/>
              <a:buFont typeface="Arial"/>
              <a:defRPr sz="1100">
                <a:solidFill>
                  <a:srgbClr val="000000"/>
                </a:solidFill>
              </a:defRPr>
            </a:pPr>
            <a:endParaRPr sz="2000"/>
          </a:p>
          <a:p>
            <a:pPr marL="758951" lvl="1" indent="-342900">
              <a:spcBef>
                <a:spcPts val="0"/>
              </a:spcBef>
              <a:buClr>
                <a:srgbClr val="275C9D"/>
              </a:buClr>
              <a:buSzPts val="1100"/>
              <a:buFont typeface="Arial"/>
              <a:defRPr sz="1100">
                <a:solidFill>
                  <a:srgbClr val="000000"/>
                </a:solidFill>
              </a:defRPr>
            </a:pPr>
            <a:r>
              <a:t>Cuando un objeto es pasado por valor como argumento a una función:</a:t>
            </a:r>
            <a:endParaRPr sz="2000"/>
          </a:p>
          <a:p>
            <a:pPr marL="758951" lvl="1" indent="-342900">
              <a:spcBef>
                <a:spcPts val="0"/>
              </a:spcBef>
              <a:buClr>
                <a:srgbClr val="275C9D"/>
              </a:buClr>
              <a:buSzPts val="1100"/>
              <a:buFont typeface="Arial"/>
              <a:defRPr sz="1100">
                <a:solidFill>
                  <a:srgbClr val="000000"/>
                </a:solidFill>
              </a:defRPr>
            </a:pPr>
            <a:endParaRPr sz="2000"/>
          </a:p>
          <a:p>
            <a:pPr marL="758951" lvl="1" indent="-342900">
              <a:spcBef>
                <a:spcPts val="0"/>
              </a:spcBef>
              <a:buClr>
                <a:srgbClr val="275C9D"/>
              </a:buClr>
              <a:buSzPts val="1100"/>
              <a:buFont typeface="Arial"/>
              <a:defRPr sz="1100">
                <a:solidFill>
                  <a:srgbClr val="000000"/>
                </a:solidFill>
              </a:defRPr>
            </a:pPr>
            <a:endParaRPr sz="2000"/>
          </a:p>
          <a:p>
            <a:pPr marL="758951" lvl="1" indent="-342900">
              <a:spcBef>
                <a:spcPts val="0"/>
              </a:spcBef>
              <a:buClr>
                <a:srgbClr val="275C9D"/>
              </a:buClr>
              <a:buSzPts val="1100"/>
              <a:buFont typeface="Arial"/>
              <a:defRPr sz="1100">
                <a:solidFill>
                  <a:srgbClr val="000000"/>
                </a:solidFill>
              </a:defRPr>
            </a:pPr>
            <a:endParaRPr sz="2000"/>
          </a:p>
          <a:p>
            <a:pPr marL="758951" lvl="1" indent="-342900">
              <a:spcBef>
                <a:spcPts val="0"/>
              </a:spcBef>
              <a:buClr>
                <a:srgbClr val="275C9D"/>
              </a:buClr>
              <a:buSzPts val="1100"/>
              <a:buFont typeface="Arial"/>
              <a:defRPr sz="1100">
                <a:solidFill>
                  <a:srgbClr val="000000"/>
                </a:solidFill>
              </a:defRPr>
            </a:pPr>
            <a:r>
              <a:t>Cuando un objeto es devuelvo como valor de retorno de una función</a:t>
            </a:r>
            <a:endParaRPr sz="2000"/>
          </a:p>
          <a:p>
            <a:pPr marL="758951" lvl="1" indent="-342900">
              <a:spcBef>
                <a:spcPts val="0"/>
              </a:spcBef>
              <a:buClr>
                <a:srgbClr val="275C9D"/>
              </a:buClr>
              <a:buSzPts val="1100"/>
              <a:buFont typeface="Arial"/>
              <a:defRPr sz="1100">
                <a:solidFill>
                  <a:srgbClr val="000000"/>
                </a:solidFill>
              </a:defRPr>
            </a:pPr>
            <a:endParaRPr sz="2000"/>
          </a:p>
          <a:p>
            <a:pPr marL="758951" lvl="1" indent="-342900">
              <a:spcBef>
                <a:spcPts val="0"/>
              </a:spcBef>
              <a:buClr>
                <a:srgbClr val="275C9D"/>
              </a:buClr>
              <a:buSzPts val="1100"/>
              <a:buFont typeface="Arial"/>
              <a:defRPr sz="1100">
                <a:solidFill>
                  <a:srgbClr val="000000"/>
                </a:solidFill>
              </a:defRPr>
            </a:pPr>
            <a:r>
              <a:t>Cuando se lanza una nueva excepción usando el tipo de objeto.</a:t>
            </a:r>
            <a:endParaRPr sz="2000"/>
          </a:p>
          <a:p>
            <a:pPr marL="758951" lvl="1" indent="-342900">
              <a:spcBef>
                <a:spcPts val="0"/>
              </a:spcBef>
              <a:buClr>
                <a:srgbClr val="275C9D"/>
              </a:buClr>
              <a:buSzPts val="1100"/>
              <a:buFont typeface="Arial"/>
              <a:defRPr sz="1100">
                <a:solidFill>
                  <a:srgbClr val="000000"/>
                </a:solidFill>
              </a:defRPr>
            </a:pPr>
            <a:endParaRPr sz="2000"/>
          </a:p>
          <a:p>
            <a:pPr indent="-342900">
              <a:spcBef>
                <a:spcPts val="0"/>
              </a:spcBef>
              <a:buSzPts val="1500"/>
              <a:defRPr sz="1500"/>
            </a:pPr>
            <a:r>
              <a:t>Los constructores copia tienen las siguientes formas:</a:t>
            </a:r>
          </a:p>
          <a:p>
            <a:pPr indent="-342900">
              <a:spcBef>
                <a:spcPts val="0"/>
              </a:spcBef>
              <a:buSzPts val="1500"/>
              <a:defRPr sz="1500"/>
            </a:pPr>
            <a:endParaRPr/>
          </a:p>
          <a:p>
            <a:pPr marL="758951" lvl="1" indent="-342900">
              <a:spcBef>
                <a:spcPts val="0"/>
              </a:spcBef>
              <a:buClr>
                <a:srgbClr val="275C9D"/>
              </a:buClr>
              <a:buSzPts val="1100"/>
              <a:buFont typeface="Arial"/>
              <a:defRPr sz="1100">
                <a:solidFill>
                  <a:srgbClr val="000000"/>
                </a:solidFill>
              </a:defRPr>
            </a:pPr>
            <a:r>
              <a:t>MyClass(const MyClass &amp;);</a:t>
            </a:r>
            <a:endParaRPr sz="2000"/>
          </a:p>
          <a:p>
            <a:pPr marL="758951" lvl="1" indent="-342900">
              <a:spcBef>
                <a:spcPts val="0"/>
              </a:spcBef>
              <a:buClr>
                <a:srgbClr val="275C9D"/>
              </a:buClr>
              <a:buSzPts val="1100"/>
              <a:buFont typeface="Arial"/>
              <a:defRPr sz="1100">
                <a:solidFill>
                  <a:srgbClr val="000000"/>
                </a:solidFill>
              </a:defRPr>
            </a:pPr>
            <a:endParaRPr sz="2000"/>
          </a:p>
          <a:p>
            <a:pPr marL="758951" lvl="1" indent="-342900">
              <a:spcBef>
                <a:spcPts val="0"/>
              </a:spcBef>
              <a:buClr>
                <a:srgbClr val="275C9D"/>
              </a:buClr>
              <a:buSzPts val="1100"/>
              <a:buFont typeface="Arial"/>
              <a:defRPr sz="1100">
                <a:solidFill>
                  <a:srgbClr val="000000"/>
                </a:solidFill>
              </a:defRPr>
            </a:pPr>
            <a:r>
              <a:t>MyClass(MyClass &amp;);</a:t>
            </a:r>
            <a:endParaRPr sz="2000"/>
          </a:p>
          <a:p>
            <a:pPr marL="758951" lvl="1" indent="-342900">
              <a:spcBef>
                <a:spcPts val="0"/>
              </a:spcBef>
              <a:buClr>
                <a:srgbClr val="275C9D"/>
              </a:buClr>
              <a:buSzPts val="1100"/>
              <a:buFont typeface="Arial"/>
              <a:defRPr sz="1100">
                <a:solidFill>
                  <a:srgbClr val="000000"/>
                </a:solidFill>
              </a:defRPr>
            </a:pPr>
            <a:endParaRPr sz="2000"/>
          </a:p>
          <a:p>
            <a:pPr marL="758951" lvl="1" indent="-342900">
              <a:spcBef>
                <a:spcPts val="0"/>
              </a:spcBef>
              <a:buClr>
                <a:srgbClr val="275C9D"/>
              </a:buClr>
              <a:buSzPts val="1100"/>
              <a:buFont typeface="Arial"/>
              <a:defRPr sz="1100">
                <a:solidFill>
                  <a:srgbClr val="000000"/>
                </a:solidFill>
              </a:defRPr>
            </a:pPr>
            <a:r>
              <a:t>MyClass (volatile MyClass &amp;);</a:t>
            </a:r>
            <a:endParaRPr sz="2000"/>
          </a:p>
          <a:p>
            <a:pPr marL="758951" lvl="1" indent="-342900">
              <a:spcBef>
                <a:spcPts val="0"/>
              </a:spcBef>
              <a:buClr>
                <a:srgbClr val="275C9D"/>
              </a:buClr>
              <a:buSzPts val="1100"/>
              <a:buFont typeface="Arial"/>
              <a:defRPr sz="1100">
                <a:solidFill>
                  <a:srgbClr val="000000"/>
                </a:solidFill>
              </a:defRPr>
            </a:pPr>
            <a:endParaRPr sz="2000"/>
          </a:p>
          <a:p>
            <a:pPr marL="758951" lvl="1" indent="-342900">
              <a:spcBef>
                <a:spcPts val="0"/>
              </a:spcBef>
              <a:buClr>
                <a:srgbClr val="275C9D"/>
              </a:buClr>
              <a:buSzPts val="1100"/>
              <a:buFont typeface="Arial"/>
              <a:defRPr sz="1100">
                <a:solidFill>
                  <a:srgbClr val="000000"/>
                </a:solidFill>
              </a:defRPr>
            </a:pPr>
            <a:r>
              <a:t>MyClass (volatile const MyClass &amp;);</a:t>
            </a:r>
          </a:p>
          <a:p>
            <a:pPr marL="0" lvl="2" indent="690372">
              <a:spcBef>
                <a:spcPts val="0"/>
              </a:spcBef>
              <a:buSzTx/>
              <a:buNone/>
              <a:defRPr sz="800">
                <a:solidFill>
                  <a:srgbClr val="000000"/>
                </a:solidFill>
              </a:defRPr>
            </a:pPr>
            <a:r>
              <a:t>	</a:t>
            </a:r>
          </a:p>
        </p:txBody>
      </p:sp>
      <p:sp>
        <p:nvSpPr>
          <p:cNvPr id="442" name="Shape 192"/>
          <p:cNvSpPr txBox="1">
            <a:spLocks noGrp="1"/>
          </p:cNvSpPr>
          <p:nvPr>
            <p:ph type="title"/>
          </p:nvPr>
        </p:nvSpPr>
        <p:spPr>
          <a:xfrm>
            <a:off x="316555" y="24452"/>
            <a:ext cx="8229601" cy="852600"/>
          </a:xfrm>
          <a:prstGeom prst="rect">
            <a:avLst/>
          </a:prstGeom>
        </p:spPr>
        <p:txBody>
          <a:bodyPr lIns="0" tIns="0" rIns="0" bIns="0"/>
          <a:lstStyle>
            <a:lvl1pPr marL="165100" indent="-330200"/>
          </a:lstStyle>
          <a:p>
            <a:r>
              <a:t>Clases y objetos – Constructor copia y asignación de copia</a:t>
            </a:r>
          </a:p>
        </p:txBody>
      </p:sp>
      <p:pic>
        <p:nvPicPr>
          <p:cNvPr id="443" name="Picture 1" descr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2407" y="1635619"/>
            <a:ext cx="1028701" cy="4953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44" name="Picture 2" descr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2407" y="2506270"/>
            <a:ext cx="942976" cy="247651"/>
          </a:xfrm>
          <a:prstGeom prst="rect">
            <a:avLst/>
          </a:prstGeom>
          <a:ln w="12700">
            <a:miter lim="400000"/>
          </a:ln>
        </p:spPr>
      </p:pic>
      <p:pic>
        <p:nvPicPr>
          <p:cNvPr id="445" name="Picture 3" descr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2407" y="3129270"/>
            <a:ext cx="1485901" cy="2190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ubtitle 3"/>
          <p:cNvSpPr txBox="1">
            <a:spLocks noGrp="1"/>
          </p:cNvSpPr>
          <p:nvPr>
            <p:ph type="body" sz="quarter" idx="1"/>
          </p:nvPr>
        </p:nvSpPr>
        <p:spPr>
          <a:xfrm>
            <a:off x="1534886" y="5605283"/>
            <a:ext cx="6770914" cy="369333"/>
          </a:xfrm>
          <a:prstGeom prst="rect">
            <a:avLst/>
          </a:prstGeom>
        </p:spPr>
        <p:txBody>
          <a:bodyPr/>
          <a:lstStyle/>
          <a:p>
            <a:pPr defTabSz="694944">
              <a:defRPr sz="1368"/>
            </a:pPr>
            <a:endParaRPr/>
          </a:p>
        </p:txBody>
      </p:sp>
      <p:sp>
        <p:nvSpPr>
          <p:cNvPr id="229" name="Shape 80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0" tIns="0" rIns="0" bIns="0"/>
          <a:lstStyle>
            <a:lvl1pPr marL="254000" indent="-508000" algn="ctr"/>
          </a:lstStyle>
          <a:p>
            <a:r>
              <a:t>Tipos de datos primitivos</a:t>
            </a:r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Shape 13"/>
          <p:cNvSpPr txBox="1">
            <a:spLocks noGrp="1"/>
          </p:cNvSpPr>
          <p:nvPr>
            <p:ph type="sldNum" sz="quarter" idx="2"/>
          </p:nvPr>
        </p:nvSpPr>
        <p:spPr>
          <a:xfrm>
            <a:off x="8657167" y="6577501"/>
            <a:ext cx="168090" cy="14783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30</a:t>
            </a:fld>
            <a:endParaRPr/>
          </a:p>
        </p:txBody>
      </p:sp>
      <p:pic>
        <p:nvPicPr>
          <p:cNvPr id="448" name="Picture 13" descr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920" y="3042036"/>
            <a:ext cx="4474701" cy="3127947"/>
          </a:xfrm>
          <a:prstGeom prst="rect">
            <a:avLst/>
          </a:prstGeom>
          <a:ln w="12700">
            <a:miter lim="400000"/>
          </a:ln>
        </p:spPr>
      </p:pic>
      <p:sp>
        <p:nvSpPr>
          <p:cNvPr id="449" name="Shape 187"/>
          <p:cNvSpPr txBox="1">
            <a:spLocks noGrp="1"/>
          </p:cNvSpPr>
          <p:nvPr>
            <p:ph type="body" sz="half" idx="1"/>
          </p:nvPr>
        </p:nvSpPr>
        <p:spPr>
          <a:xfrm>
            <a:off x="150920" y="1012619"/>
            <a:ext cx="8636945" cy="2406934"/>
          </a:xfrm>
          <a:prstGeom prst="rect">
            <a:avLst/>
          </a:prstGeom>
        </p:spPr>
        <p:txBody>
          <a:bodyPr lIns="0" tIns="0" rIns="0" bIns="0"/>
          <a:lstStyle/>
          <a:p>
            <a:pPr indent="-342900">
              <a:spcBef>
                <a:spcPts val="0"/>
              </a:spcBef>
              <a:buSzPts val="1800"/>
              <a:defRPr sz="1800"/>
            </a:pPr>
            <a:r>
              <a:t>Shallow copy: Copia por defecto. Es una copia elemento a elemento.</a:t>
            </a:r>
          </a:p>
          <a:p>
            <a:pPr marL="758951" lvl="1" indent="-342900">
              <a:spcBef>
                <a:spcPts val="0"/>
              </a:spcBef>
              <a:buClr>
                <a:srgbClr val="275C9D"/>
              </a:buClr>
              <a:buSzPts val="700"/>
              <a:buFont typeface="Arial"/>
              <a:defRPr sz="700">
                <a:solidFill>
                  <a:srgbClr val="000000"/>
                </a:solidFill>
              </a:defRPr>
            </a:pPr>
            <a:endParaRPr/>
          </a:p>
          <a:p>
            <a:pPr marL="758951" lvl="1" indent="-342900">
              <a:spcBef>
                <a:spcPts val="0"/>
              </a:spcBef>
              <a:buClr>
                <a:srgbClr val="275C9D"/>
              </a:buClr>
              <a:buSzPts val="700"/>
              <a:buFont typeface="Arial"/>
              <a:defRPr sz="700">
                <a:solidFill>
                  <a:srgbClr val="000000"/>
                </a:solidFill>
              </a:defRPr>
            </a:pPr>
            <a:endParaRPr/>
          </a:p>
          <a:p>
            <a:pPr marL="758951" lvl="1" indent="-342900">
              <a:spcBef>
                <a:spcPts val="0"/>
              </a:spcBef>
              <a:buClr>
                <a:srgbClr val="275C9D"/>
              </a:buClr>
              <a:buSzPts val="1400"/>
              <a:buFont typeface="Arial"/>
              <a:defRPr sz="1400">
                <a:solidFill>
                  <a:srgbClr val="000000"/>
                </a:solidFill>
              </a:defRPr>
            </a:pPr>
            <a:r>
              <a:t>Es problemático cuando un objeto reserve recursos. En el caso de un puntero copia la dirección a la que apunta el puntero de la clase origen.</a:t>
            </a:r>
            <a:endParaRPr sz="2000"/>
          </a:p>
          <a:p>
            <a:pPr indent="-342900">
              <a:spcBef>
                <a:spcPts val="0"/>
              </a:spcBef>
              <a:buSzPts val="1800"/>
              <a:defRPr sz="1800"/>
            </a:pPr>
            <a:endParaRPr sz="2000"/>
          </a:p>
          <a:p>
            <a:pPr indent="-342900">
              <a:spcBef>
                <a:spcPts val="0"/>
              </a:spcBef>
              <a:buSzPts val="1800"/>
              <a:defRPr sz="1800"/>
            </a:pPr>
            <a:r>
              <a:t>Deep copy: No queremos la copia del puntero, queremos la copia del valor a al cuál un puntero apunta. De esa manera, la instancia copiada es dueña del puntero y responsable de su destrucción</a:t>
            </a:r>
          </a:p>
        </p:txBody>
      </p:sp>
      <p:sp>
        <p:nvSpPr>
          <p:cNvPr id="450" name="Shape 192"/>
          <p:cNvSpPr txBox="1">
            <a:spLocks noGrp="1"/>
          </p:cNvSpPr>
          <p:nvPr>
            <p:ph type="title"/>
          </p:nvPr>
        </p:nvSpPr>
        <p:spPr>
          <a:xfrm>
            <a:off x="316555" y="24452"/>
            <a:ext cx="8229601" cy="852600"/>
          </a:xfrm>
          <a:prstGeom prst="rect">
            <a:avLst/>
          </a:prstGeom>
        </p:spPr>
        <p:txBody>
          <a:bodyPr lIns="0" tIns="0" rIns="0" bIns="0"/>
          <a:lstStyle>
            <a:lvl1pPr marL="165100" indent="-330200"/>
          </a:lstStyle>
          <a:p>
            <a:r>
              <a:t>Clases y objetos – Copia “shallow” y “deep”</a:t>
            </a:r>
          </a:p>
        </p:txBody>
      </p:sp>
      <p:sp>
        <p:nvSpPr>
          <p:cNvPr id="451" name="Google Shape;511;p75"/>
          <p:cNvSpPr txBox="1"/>
          <p:nvPr/>
        </p:nvSpPr>
        <p:spPr>
          <a:xfrm>
            <a:off x="5092055" y="3419552"/>
            <a:ext cx="3999901" cy="1487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lnSpc>
                <a:spcPct val="115000"/>
              </a:lnSpc>
              <a:defRPr sz="1100" b="1">
                <a:solidFill>
                  <a:srgbClr val="214053"/>
                </a:solidFill>
                <a:latin typeface="Roboto"/>
                <a:ea typeface="Roboto"/>
                <a:cs typeface="Roboto"/>
                <a:sym typeface="Roboto"/>
              </a:defRPr>
            </a:pPr>
            <a:r>
              <a:t>// deep copy</a:t>
            </a:r>
            <a:br/>
            <a:r>
              <a:rPr b="0"/>
              <a:t>int *p = new int(99);</a:t>
            </a:r>
            <a:br>
              <a:rPr b="0"/>
            </a:br>
            <a:r>
              <a:rPr b="0"/>
              <a:t>int *q = new int(*p);  // allocate a new int before copying the value pointed to by p</a:t>
            </a:r>
            <a:br>
              <a:rPr b="0"/>
            </a:br>
            <a:r>
              <a:rPr b="0"/>
              <a:t>*p = 100;    // change the value of the int pointed to by p</a:t>
            </a:r>
            <a:br>
              <a:rPr b="0"/>
            </a:br>
            <a:endParaRPr b="0"/>
          </a:p>
        </p:txBody>
      </p:sp>
      <p:pic>
        <p:nvPicPr>
          <p:cNvPr id="452" name="Google Shape;512;p75" descr="Google Shape;512;p7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7855" y="4739552"/>
            <a:ext cx="2908301" cy="1611551"/>
          </a:xfrm>
          <a:prstGeom prst="rect">
            <a:avLst/>
          </a:prstGeom>
          <a:ln w="12700">
            <a:miter lim="400000"/>
          </a:ln>
        </p:spPr>
      </p:pic>
      <p:sp>
        <p:nvSpPr>
          <p:cNvPr id="453" name="Right Brace 9"/>
          <p:cNvSpPr/>
          <p:nvPr/>
        </p:nvSpPr>
        <p:spPr>
          <a:xfrm>
            <a:off x="1899821" y="4892818"/>
            <a:ext cx="248575" cy="13050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5965" y="0"/>
                  <a:pt x="10800" y="153"/>
                  <a:pt x="10800" y="343"/>
                </a:cubicBezTo>
                <a:lnTo>
                  <a:pt x="10800" y="10457"/>
                </a:lnTo>
                <a:cubicBezTo>
                  <a:pt x="10800" y="10647"/>
                  <a:pt x="15635" y="10800"/>
                  <a:pt x="21600" y="10800"/>
                </a:cubicBezTo>
                <a:cubicBezTo>
                  <a:pt x="15635" y="10800"/>
                  <a:pt x="10800" y="10954"/>
                  <a:pt x="10800" y="11143"/>
                </a:cubicBezTo>
                <a:lnTo>
                  <a:pt x="10800" y="21257"/>
                </a:lnTo>
                <a:cubicBezTo>
                  <a:pt x="10800" y="21447"/>
                  <a:pt x="5965" y="21600"/>
                  <a:pt x="0" y="21600"/>
                </a:cubicBezTo>
              </a:path>
            </a:pathLst>
          </a:custGeom>
          <a:ln>
            <a:solidFill>
              <a:srgbClr val="376C8E"/>
            </a:solidFill>
          </a:ln>
        </p:spPr>
        <p:txBody>
          <a:bodyPr lIns="45719" rIns="45719" anchor="ctr"/>
          <a:lstStyle/>
          <a:p>
            <a:pPr algn="ctr"/>
            <a:endParaRPr/>
          </a:p>
        </p:txBody>
      </p:sp>
      <p:sp>
        <p:nvSpPr>
          <p:cNvPr id="454" name="TextBox 11"/>
          <p:cNvSpPr txBox="1"/>
          <p:nvPr/>
        </p:nvSpPr>
        <p:spPr>
          <a:xfrm>
            <a:off x="2270157" y="4971915"/>
            <a:ext cx="2479397" cy="907949"/>
          </a:xfrm>
          <a:prstGeom prst="rect">
            <a:avLst/>
          </a:prstGeom>
          <a:ln>
            <a:solidFill>
              <a:srgbClr val="FF000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r>
              <a:t>Qué pasa con c en este caso? Cómo implementarías el copy consturctor para evitar este problema?</a:t>
            </a:r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Shape 13"/>
          <p:cNvSpPr txBox="1">
            <a:spLocks noGrp="1"/>
          </p:cNvSpPr>
          <p:nvPr>
            <p:ph type="sldNum" sz="quarter" idx="2"/>
          </p:nvPr>
        </p:nvSpPr>
        <p:spPr>
          <a:xfrm>
            <a:off x="8657167" y="6577501"/>
            <a:ext cx="168090" cy="14783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31</a:t>
            </a:fld>
            <a:endParaRPr/>
          </a:p>
        </p:txBody>
      </p:sp>
      <p:sp>
        <p:nvSpPr>
          <p:cNvPr id="457" name="Shape 192"/>
          <p:cNvSpPr txBox="1">
            <a:spLocks noGrp="1"/>
          </p:cNvSpPr>
          <p:nvPr>
            <p:ph type="title"/>
          </p:nvPr>
        </p:nvSpPr>
        <p:spPr>
          <a:xfrm>
            <a:off x="316555" y="24452"/>
            <a:ext cx="8229601" cy="852600"/>
          </a:xfrm>
          <a:prstGeom prst="rect">
            <a:avLst/>
          </a:prstGeom>
        </p:spPr>
        <p:txBody>
          <a:bodyPr lIns="0" tIns="0" rIns="0" bIns="0"/>
          <a:lstStyle>
            <a:lvl1pPr marL="165100" indent="-330200"/>
          </a:lstStyle>
          <a:p>
            <a:r>
              <a:t>Clases y objetos – Copia “shallow” y “deep”</a:t>
            </a:r>
          </a:p>
        </p:txBody>
      </p:sp>
      <p:pic>
        <p:nvPicPr>
          <p:cNvPr id="458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555" y="1273714"/>
            <a:ext cx="7765232" cy="2170823"/>
          </a:xfrm>
          <a:prstGeom prst="rect">
            <a:avLst/>
          </a:prstGeom>
          <a:ln w="12700">
            <a:miter lim="400000"/>
          </a:ln>
        </p:spPr>
      </p:pic>
      <p:sp>
        <p:nvSpPr>
          <p:cNvPr id="459" name="Shape 187"/>
          <p:cNvSpPr txBox="1">
            <a:spLocks noGrp="1"/>
          </p:cNvSpPr>
          <p:nvPr>
            <p:ph type="body" sz="half" idx="1"/>
          </p:nvPr>
        </p:nvSpPr>
        <p:spPr>
          <a:xfrm>
            <a:off x="248574" y="3533878"/>
            <a:ext cx="8636945" cy="2406934"/>
          </a:xfrm>
          <a:prstGeom prst="rect">
            <a:avLst/>
          </a:prstGeom>
        </p:spPr>
        <p:txBody>
          <a:bodyPr lIns="0" tIns="0" rIns="0" bIns="0"/>
          <a:lstStyle>
            <a:lvl1pPr indent="-342900">
              <a:spcBef>
                <a:spcPts val="0"/>
              </a:spcBef>
              <a:buSzPts val="1800"/>
              <a:defRPr sz="1800"/>
            </a:lvl1pPr>
          </a:lstStyle>
          <a:p>
            <a:r>
              <a:t>Operador de asignación: Parecido al copy constructor, con la diferencia de que el objeto a ser asignado ya existe con anterioridad.</a:t>
            </a:r>
          </a:p>
        </p:txBody>
      </p:sp>
      <p:pic>
        <p:nvPicPr>
          <p:cNvPr id="460" name="Picture 4" descr="Picture 4"/>
          <p:cNvPicPr>
            <a:picLocks noChangeAspect="1"/>
          </p:cNvPicPr>
          <p:nvPr/>
        </p:nvPicPr>
        <p:blipFill>
          <a:blip r:embed="rId3"/>
          <a:srcRect l="7504" t="34326" r="52024" b="20709"/>
          <a:stretch>
            <a:fillRect/>
          </a:stretch>
        </p:blipFill>
        <p:spPr>
          <a:xfrm>
            <a:off x="958788" y="4439589"/>
            <a:ext cx="3018408" cy="16617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Subtitle 3"/>
          <p:cNvSpPr txBox="1">
            <a:spLocks noGrp="1"/>
          </p:cNvSpPr>
          <p:nvPr>
            <p:ph type="body" sz="quarter" idx="1"/>
          </p:nvPr>
        </p:nvSpPr>
        <p:spPr>
          <a:xfrm>
            <a:off x="1534886" y="5605283"/>
            <a:ext cx="6770914" cy="369333"/>
          </a:xfrm>
          <a:prstGeom prst="rect">
            <a:avLst/>
          </a:prstGeom>
        </p:spPr>
        <p:txBody>
          <a:bodyPr/>
          <a:lstStyle/>
          <a:p>
            <a:pPr defTabSz="694944">
              <a:defRPr sz="1368"/>
            </a:pPr>
            <a:endParaRPr/>
          </a:p>
        </p:txBody>
      </p:sp>
      <p:sp>
        <p:nvSpPr>
          <p:cNvPr id="463" name="Shape 80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0" tIns="0" rIns="0" bIns="0"/>
          <a:lstStyle>
            <a:lvl1pPr marL="254000" indent="-508000" algn="ctr"/>
          </a:lstStyle>
          <a:p>
            <a:r>
              <a:t>Templates</a:t>
            </a:r>
          </a:p>
        </p:txBody>
      </p: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Shape 13"/>
          <p:cNvSpPr txBox="1">
            <a:spLocks noGrp="1"/>
          </p:cNvSpPr>
          <p:nvPr>
            <p:ph type="sldNum" sz="quarter" idx="2"/>
          </p:nvPr>
        </p:nvSpPr>
        <p:spPr>
          <a:xfrm>
            <a:off x="8657167" y="6577501"/>
            <a:ext cx="168090" cy="14783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33</a:t>
            </a:fld>
            <a:endParaRPr/>
          </a:p>
        </p:txBody>
      </p:sp>
      <p:sp>
        <p:nvSpPr>
          <p:cNvPr id="466" name="Shape 187"/>
          <p:cNvSpPr txBox="1">
            <a:spLocks noGrp="1"/>
          </p:cNvSpPr>
          <p:nvPr>
            <p:ph type="body" idx="1"/>
          </p:nvPr>
        </p:nvSpPr>
        <p:spPr>
          <a:xfrm>
            <a:off x="150919" y="1012619"/>
            <a:ext cx="8664607" cy="5338485"/>
          </a:xfrm>
          <a:prstGeom prst="rect">
            <a:avLst/>
          </a:prstGeom>
        </p:spPr>
        <p:txBody>
          <a:bodyPr lIns="0" tIns="0" rIns="0" bIns="0"/>
          <a:lstStyle/>
          <a:p>
            <a:pPr indent="-342900">
              <a:spcBef>
                <a:spcPts val="0"/>
              </a:spcBef>
              <a:buSzPts val="1600"/>
              <a:defRPr sz="1600"/>
            </a:pPr>
            <a:r>
              <a:t>Los templates es una funcionalidad que tiene C++ que permite escribir problemas genéricos</a:t>
            </a:r>
          </a:p>
          <a:p>
            <a:pPr marL="0" indent="0">
              <a:spcBef>
                <a:spcPts val="0"/>
              </a:spcBef>
              <a:buSzTx/>
              <a:buNone/>
              <a:defRPr sz="1600"/>
            </a:pPr>
            <a:r>
              <a:t>. Esto quiere decir que podes crear una misma función o clase que funciona con differences tipos de datos. </a:t>
            </a:r>
          </a:p>
          <a:p>
            <a:pPr marL="0" indent="0">
              <a:spcBef>
                <a:spcPts val="0"/>
              </a:spcBef>
              <a:buSzTx/>
              <a:buNone/>
              <a:defRPr sz="1600"/>
            </a:pPr>
            <a:endParaRPr/>
          </a:p>
          <a:p>
            <a:pPr marL="285750" indent="-285750">
              <a:spcBef>
                <a:spcPts val="0"/>
              </a:spcBef>
              <a:buSzPts val="1600"/>
              <a:defRPr sz="1600"/>
            </a:pPr>
            <a:r>
              <a:t>Su principal función es poder dar reusabilidad y flexibilidad al Código.</a:t>
            </a:r>
          </a:p>
          <a:p>
            <a:pPr marL="285750" indent="-285750">
              <a:spcBef>
                <a:spcPts val="0"/>
              </a:spcBef>
              <a:buSzPts val="1600"/>
              <a:defRPr sz="1600"/>
            </a:pPr>
            <a:endParaRPr/>
          </a:p>
          <a:p>
            <a:pPr marL="285750" indent="-285750">
              <a:spcBef>
                <a:spcPts val="0"/>
              </a:spcBef>
              <a:buSzPts val="1600"/>
              <a:defRPr sz="1600"/>
            </a:pPr>
            <a:r>
              <a:t>Los templates pueden expresarse a nivel:</a:t>
            </a:r>
          </a:p>
          <a:p>
            <a:pPr marL="701801" lvl="1" indent="-285750">
              <a:spcBef>
                <a:spcPts val="0"/>
              </a:spcBef>
              <a:buClr>
                <a:srgbClr val="275C9D"/>
              </a:buClr>
              <a:buSzPts val="1200"/>
              <a:buFont typeface="Arial"/>
              <a:defRPr sz="1200">
                <a:solidFill>
                  <a:srgbClr val="000000"/>
                </a:solidFill>
              </a:defRPr>
            </a:pPr>
            <a:r>
              <a:t>Método</a:t>
            </a:r>
          </a:p>
          <a:p>
            <a:pPr marL="701801" lvl="1" indent="-285750">
              <a:spcBef>
                <a:spcPts val="0"/>
              </a:spcBef>
              <a:buClr>
                <a:srgbClr val="275C9D"/>
              </a:buClr>
              <a:buSzPts val="1200"/>
              <a:buFont typeface="Arial"/>
              <a:defRPr sz="1200">
                <a:solidFill>
                  <a:srgbClr val="000000"/>
                </a:solidFill>
              </a:defRPr>
            </a:pPr>
            <a:r>
              <a:t>Clase</a:t>
            </a:r>
          </a:p>
          <a:p>
            <a:pPr marL="701801" lvl="1" indent="-285750">
              <a:spcBef>
                <a:spcPts val="0"/>
              </a:spcBef>
              <a:buClr>
                <a:srgbClr val="275C9D"/>
              </a:buClr>
              <a:buSzPts val="1200"/>
              <a:buFont typeface="Arial"/>
              <a:defRPr sz="1200">
                <a:solidFill>
                  <a:srgbClr val="000000"/>
                </a:solidFill>
              </a:defRPr>
            </a:pPr>
            <a:endParaRPr/>
          </a:p>
          <a:p>
            <a:pPr marL="701801" lvl="1" indent="-285750">
              <a:spcBef>
                <a:spcPts val="0"/>
              </a:spcBef>
              <a:buClr>
                <a:srgbClr val="275C9D"/>
              </a:buClr>
              <a:buSzPts val="1200"/>
              <a:buFont typeface="Arial"/>
              <a:defRPr sz="1200">
                <a:solidFill>
                  <a:srgbClr val="000000"/>
                </a:solidFill>
              </a:defRPr>
            </a:pPr>
            <a:endParaRPr/>
          </a:p>
          <a:p>
            <a:pPr marL="285750" indent="-285750">
              <a:spcBef>
                <a:spcPts val="0"/>
              </a:spcBef>
              <a:buSzPts val="1600"/>
              <a:defRPr sz="1600"/>
            </a:pPr>
            <a:r>
              <a:t>Puede darse una solución general y especificar implementaciones según el tipo de dato (especialización)</a:t>
            </a:r>
          </a:p>
          <a:p>
            <a:pPr marL="285750" indent="-285750">
              <a:spcBef>
                <a:spcPts val="0"/>
              </a:spcBef>
              <a:buSzPts val="1600"/>
              <a:defRPr sz="1600"/>
            </a:pPr>
            <a:endParaRPr/>
          </a:p>
          <a:p>
            <a:pPr marL="285750" indent="-285750">
              <a:spcBef>
                <a:spcPts val="0"/>
              </a:spcBef>
              <a:buSzPts val="1600"/>
              <a:defRPr sz="1600"/>
            </a:pPr>
            <a:r>
              <a:t>Muchas de las clases de la librería std están basadas en templates.</a:t>
            </a:r>
          </a:p>
        </p:txBody>
      </p:sp>
      <p:sp>
        <p:nvSpPr>
          <p:cNvPr id="467" name="Shape 192"/>
          <p:cNvSpPr txBox="1">
            <a:spLocks noGrp="1"/>
          </p:cNvSpPr>
          <p:nvPr>
            <p:ph type="title"/>
          </p:nvPr>
        </p:nvSpPr>
        <p:spPr>
          <a:xfrm>
            <a:off x="316555" y="24452"/>
            <a:ext cx="8229601" cy="852600"/>
          </a:xfrm>
          <a:prstGeom prst="rect">
            <a:avLst/>
          </a:prstGeom>
        </p:spPr>
        <p:txBody>
          <a:bodyPr lIns="0" tIns="0" rIns="0" bIns="0"/>
          <a:lstStyle>
            <a:lvl1pPr marL="165100" indent="-330200"/>
          </a:lstStyle>
          <a:p>
            <a:r>
              <a:t>Templates - Introducción</a:t>
            </a:r>
          </a:p>
        </p:txBody>
      </p:sp>
      <p:pic>
        <p:nvPicPr>
          <p:cNvPr id="468" name="Picture 1" descr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7282" y="4818308"/>
            <a:ext cx="3912266" cy="765747"/>
          </a:xfrm>
          <a:prstGeom prst="rect">
            <a:avLst/>
          </a:prstGeom>
          <a:ln w="12700">
            <a:miter lim="400000"/>
          </a:ln>
        </p:spPr>
      </p:pic>
      <p:sp>
        <p:nvSpPr>
          <p:cNvPr id="469" name="Right Brace 3"/>
          <p:cNvSpPr/>
          <p:nvPr/>
        </p:nvSpPr>
        <p:spPr>
          <a:xfrm>
            <a:off x="5219548" y="4696286"/>
            <a:ext cx="417773" cy="9854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5965" y="0"/>
                  <a:pt x="10800" y="342"/>
                  <a:pt x="10800" y="763"/>
                </a:cubicBezTo>
                <a:lnTo>
                  <a:pt x="10800" y="10037"/>
                </a:lnTo>
                <a:cubicBezTo>
                  <a:pt x="10800" y="10458"/>
                  <a:pt x="15635" y="10800"/>
                  <a:pt x="21600" y="10800"/>
                </a:cubicBezTo>
                <a:cubicBezTo>
                  <a:pt x="15635" y="10800"/>
                  <a:pt x="10800" y="11142"/>
                  <a:pt x="10800" y="11563"/>
                </a:cubicBezTo>
                <a:lnTo>
                  <a:pt x="10800" y="20837"/>
                </a:lnTo>
                <a:cubicBezTo>
                  <a:pt x="10800" y="21258"/>
                  <a:pt x="5965" y="21600"/>
                  <a:pt x="0" y="21600"/>
                </a:cubicBezTo>
              </a:path>
            </a:pathLst>
          </a:custGeom>
          <a:ln>
            <a:solidFill>
              <a:srgbClr val="376C8E"/>
            </a:solidFill>
          </a:ln>
        </p:spPr>
        <p:txBody>
          <a:bodyPr lIns="45719" rIns="45719" anchor="ctr"/>
          <a:lstStyle/>
          <a:p>
            <a:pPr algn="ctr"/>
            <a:endParaRPr/>
          </a:p>
        </p:txBody>
      </p:sp>
      <p:sp>
        <p:nvSpPr>
          <p:cNvPr id="470" name="TextBox 8"/>
          <p:cNvSpPr txBox="1"/>
          <p:nvPr/>
        </p:nvSpPr>
        <p:spPr>
          <a:xfrm>
            <a:off x="5874491" y="4927387"/>
            <a:ext cx="2479397" cy="501550"/>
          </a:xfrm>
          <a:prstGeom prst="rect">
            <a:avLst/>
          </a:prstGeom>
          <a:ln>
            <a:solidFill>
              <a:srgbClr val="FF000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r>
              <a:t>Misma clase, con distintos tipos de datos</a:t>
            </a:r>
          </a:p>
        </p:txBody>
      </p:sp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Shape 13"/>
          <p:cNvSpPr txBox="1">
            <a:spLocks noGrp="1"/>
          </p:cNvSpPr>
          <p:nvPr>
            <p:ph type="sldNum" sz="quarter" idx="2"/>
          </p:nvPr>
        </p:nvSpPr>
        <p:spPr>
          <a:xfrm>
            <a:off x="8657167" y="6577501"/>
            <a:ext cx="168090" cy="14783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34</a:t>
            </a:fld>
            <a:endParaRPr/>
          </a:p>
        </p:txBody>
      </p:sp>
      <p:sp>
        <p:nvSpPr>
          <p:cNvPr id="473" name="Shape 187"/>
          <p:cNvSpPr txBox="1">
            <a:spLocks noGrp="1"/>
          </p:cNvSpPr>
          <p:nvPr>
            <p:ph type="body" sz="quarter" idx="1"/>
          </p:nvPr>
        </p:nvSpPr>
        <p:spPr>
          <a:xfrm>
            <a:off x="150919" y="1012621"/>
            <a:ext cx="8664607" cy="645843"/>
          </a:xfrm>
          <a:prstGeom prst="rect">
            <a:avLst/>
          </a:prstGeom>
        </p:spPr>
        <p:txBody>
          <a:bodyPr lIns="0" tIns="0" rIns="0" bIns="0"/>
          <a:lstStyle>
            <a:lvl1pPr indent="-342900">
              <a:spcBef>
                <a:spcPts val="0"/>
              </a:spcBef>
              <a:buSzPts val="1600"/>
              <a:defRPr sz="1600"/>
            </a:lvl1pPr>
          </a:lstStyle>
          <a:p>
            <a:r>
              <a:t>Los templates se especifican mediante parámetros o identificadores, que pueden ser usados para pasar el tipo de dato como argumento. Tiene el siguiente formato:</a:t>
            </a:r>
          </a:p>
        </p:txBody>
      </p:sp>
      <p:sp>
        <p:nvSpPr>
          <p:cNvPr id="474" name="Shape 192"/>
          <p:cNvSpPr txBox="1">
            <a:spLocks noGrp="1"/>
          </p:cNvSpPr>
          <p:nvPr>
            <p:ph type="title"/>
          </p:nvPr>
        </p:nvSpPr>
        <p:spPr>
          <a:xfrm>
            <a:off x="316555" y="24452"/>
            <a:ext cx="8229601" cy="852600"/>
          </a:xfrm>
          <a:prstGeom prst="rect">
            <a:avLst/>
          </a:prstGeom>
        </p:spPr>
        <p:txBody>
          <a:bodyPr lIns="0" tIns="0" rIns="0" bIns="0"/>
          <a:lstStyle>
            <a:lvl1pPr marL="165100" indent="-330200"/>
          </a:lstStyle>
          <a:p>
            <a:r>
              <a:t>Templates – Templates de funciones</a:t>
            </a:r>
          </a:p>
        </p:txBody>
      </p:sp>
      <p:pic>
        <p:nvPicPr>
          <p:cNvPr id="475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469" y="1861812"/>
            <a:ext cx="5019676" cy="400051"/>
          </a:xfrm>
          <a:prstGeom prst="rect">
            <a:avLst/>
          </a:prstGeom>
          <a:ln w="12700">
            <a:miter lim="400000"/>
          </a:ln>
        </p:spPr>
      </p:pic>
      <p:sp>
        <p:nvSpPr>
          <p:cNvPr id="476" name="Right Brace 7"/>
          <p:cNvSpPr/>
          <p:nvPr/>
        </p:nvSpPr>
        <p:spPr>
          <a:xfrm>
            <a:off x="5608144" y="1720046"/>
            <a:ext cx="417773" cy="6835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5965" y="0"/>
                  <a:pt x="10800" y="493"/>
                  <a:pt x="10800" y="1100"/>
                </a:cubicBezTo>
                <a:lnTo>
                  <a:pt x="10800" y="9700"/>
                </a:lnTo>
                <a:cubicBezTo>
                  <a:pt x="10800" y="10308"/>
                  <a:pt x="15635" y="10800"/>
                  <a:pt x="21600" y="10800"/>
                </a:cubicBezTo>
                <a:cubicBezTo>
                  <a:pt x="15635" y="10800"/>
                  <a:pt x="10800" y="11293"/>
                  <a:pt x="10800" y="11900"/>
                </a:cubicBezTo>
                <a:lnTo>
                  <a:pt x="10800" y="20500"/>
                </a:lnTo>
                <a:cubicBezTo>
                  <a:pt x="10800" y="21107"/>
                  <a:pt x="5965" y="21600"/>
                  <a:pt x="0" y="21600"/>
                </a:cubicBezTo>
              </a:path>
            </a:pathLst>
          </a:custGeom>
          <a:ln>
            <a:solidFill>
              <a:srgbClr val="376C8E"/>
            </a:solidFill>
          </a:ln>
        </p:spPr>
        <p:txBody>
          <a:bodyPr lIns="45719" rIns="45719" anchor="ctr"/>
          <a:lstStyle/>
          <a:p>
            <a:pPr algn="ctr"/>
            <a:endParaRPr/>
          </a:p>
        </p:txBody>
      </p:sp>
      <p:sp>
        <p:nvSpPr>
          <p:cNvPr id="477" name="TextBox 9"/>
          <p:cNvSpPr txBox="1"/>
          <p:nvPr/>
        </p:nvSpPr>
        <p:spPr>
          <a:xfrm>
            <a:off x="6181021" y="1800226"/>
            <a:ext cx="2479397" cy="501550"/>
          </a:xfrm>
          <a:prstGeom prst="rect">
            <a:avLst/>
          </a:prstGeom>
          <a:ln>
            <a:solidFill>
              <a:srgbClr val="FF000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r>
              <a:t>Class y typename pueden ser usados indistintamente</a:t>
            </a:r>
          </a:p>
        </p:txBody>
      </p:sp>
      <p:pic>
        <p:nvPicPr>
          <p:cNvPr id="478" name="Picture 4" descr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469" y="3117096"/>
            <a:ext cx="4114801" cy="1009651"/>
          </a:xfrm>
          <a:prstGeom prst="rect">
            <a:avLst/>
          </a:prstGeom>
          <a:ln w="12700">
            <a:miter lim="400000"/>
          </a:ln>
        </p:spPr>
      </p:pic>
      <p:sp>
        <p:nvSpPr>
          <p:cNvPr id="479" name="Shape 187"/>
          <p:cNvSpPr txBox="1"/>
          <p:nvPr/>
        </p:nvSpPr>
        <p:spPr>
          <a:xfrm>
            <a:off x="150919" y="2615383"/>
            <a:ext cx="8664607" cy="221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marL="342900" indent="-342900">
              <a:lnSpc>
                <a:spcPct val="95000"/>
              </a:lnSpc>
              <a:buClr>
                <a:schemeClr val="accent3"/>
              </a:buClr>
              <a:buSzPts val="1600"/>
              <a:buFont typeface="Helvetica"/>
              <a:buChar char="■"/>
              <a:defRPr sz="1600">
                <a:solidFill>
                  <a:schemeClr val="accent1"/>
                </a:solidFill>
              </a:defRPr>
            </a:lvl1pPr>
          </a:lstStyle>
          <a:p>
            <a:r>
              <a:t>Por ejemplo:</a:t>
            </a:r>
          </a:p>
        </p:txBody>
      </p:sp>
      <p:pic>
        <p:nvPicPr>
          <p:cNvPr id="480" name="Picture 11" descr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469" y="4250137"/>
            <a:ext cx="1622071" cy="2054624"/>
          </a:xfrm>
          <a:prstGeom prst="rect">
            <a:avLst/>
          </a:prstGeom>
          <a:ln w="12700">
            <a:miter lim="400000"/>
          </a:ln>
        </p:spPr>
      </p:pic>
      <p:sp>
        <p:nvSpPr>
          <p:cNvPr id="481" name="Right Brace 13"/>
          <p:cNvSpPr/>
          <p:nvPr/>
        </p:nvSpPr>
        <p:spPr>
          <a:xfrm>
            <a:off x="4997063" y="3049249"/>
            <a:ext cx="417774" cy="9101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5965" y="0"/>
                  <a:pt x="10800" y="370"/>
                  <a:pt x="10800" y="826"/>
                </a:cubicBezTo>
                <a:lnTo>
                  <a:pt x="10800" y="9974"/>
                </a:lnTo>
                <a:cubicBezTo>
                  <a:pt x="10800" y="10430"/>
                  <a:pt x="15635" y="10800"/>
                  <a:pt x="21600" y="10800"/>
                </a:cubicBezTo>
                <a:cubicBezTo>
                  <a:pt x="15635" y="10800"/>
                  <a:pt x="10800" y="11170"/>
                  <a:pt x="10800" y="11626"/>
                </a:cubicBezTo>
                <a:lnTo>
                  <a:pt x="10800" y="20774"/>
                </a:lnTo>
                <a:cubicBezTo>
                  <a:pt x="10800" y="21230"/>
                  <a:pt x="5965" y="21600"/>
                  <a:pt x="0" y="21600"/>
                </a:cubicBezTo>
              </a:path>
            </a:pathLst>
          </a:custGeom>
          <a:ln>
            <a:solidFill>
              <a:srgbClr val="376C8E"/>
            </a:solidFill>
          </a:ln>
        </p:spPr>
        <p:txBody>
          <a:bodyPr lIns="45719" rIns="45719" anchor="ctr"/>
          <a:lstStyle/>
          <a:p>
            <a:pPr algn="ctr"/>
            <a:endParaRPr/>
          </a:p>
        </p:txBody>
      </p:sp>
      <p:sp>
        <p:nvSpPr>
          <p:cNvPr id="482" name="TextBox 14"/>
          <p:cNvSpPr txBox="1"/>
          <p:nvPr/>
        </p:nvSpPr>
        <p:spPr>
          <a:xfrm>
            <a:off x="5708631" y="3242735"/>
            <a:ext cx="2479396" cy="298349"/>
          </a:xfrm>
          <a:prstGeom prst="rect">
            <a:avLst/>
          </a:prstGeom>
          <a:ln>
            <a:solidFill>
              <a:srgbClr val="FF000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r>
              <a:t>Definición del template</a:t>
            </a:r>
          </a:p>
        </p:txBody>
      </p:sp>
      <p:sp>
        <p:nvSpPr>
          <p:cNvPr id="483" name="Right Brace 15"/>
          <p:cNvSpPr/>
          <p:nvPr/>
        </p:nvSpPr>
        <p:spPr>
          <a:xfrm>
            <a:off x="2210540" y="4882719"/>
            <a:ext cx="244721" cy="5696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5965" y="0"/>
                  <a:pt x="10800" y="346"/>
                  <a:pt x="10800" y="773"/>
                </a:cubicBezTo>
                <a:lnTo>
                  <a:pt x="10800" y="10027"/>
                </a:lnTo>
                <a:cubicBezTo>
                  <a:pt x="10800" y="10454"/>
                  <a:pt x="15635" y="10800"/>
                  <a:pt x="21600" y="10800"/>
                </a:cubicBezTo>
                <a:cubicBezTo>
                  <a:pt x="15635" y="10800"/>
                  <a:pt x="10800" y="11146"/>
                  <a:pt x="10800" y="11573"/>
                </a:cubicBezTo>
                <a:lnTo>
                  <a:pt x="10800" y="20827"/>
                </a:lnTo>
                <a:cubicBezTo>
                  <a:pt x="10800" y="21254"/>
                  <a:pt x="5965" y="21600"/>
                  <a:pt x="0" y="21600"/>
                </a:cubicBezTo>
              </a:path>
            </a:pathLst>
          </a:custGeom>
          <a:ln>
            <a:solidFill>
              <a:srgbClr val="376C8E"/>
            </a:solidFill>
          </a:ln>
        </p:spPr>
        <p:txBody>
          <a:bodyPr lIns="45719" rIns="45719" anchor="ctr"/>
          <a:lstStyle/>
          <a:p>
            <a:pPr algn="ctr"/>
            <a:endParaRPr/>
          </a:p>
        </p:txBody>
      </p:sp>
      <p:sp>
        <p:nvSpPr>
          <p:cNvPr id="484" name="TextBox 16"/>
          <p:cNvSpPr txBox="1"/>
          <p:nvPr/>
        </p:nvSpPr>
        <p:spPr>
          <a:xfrm>
            <a:off x="2698070" y="4882719"/>
            <a:ext cx="2479397" cy="501549"/>
          </a:xfrm>
          <a:prstGeom prst="rect">
            <a:avLst/>
          </a:prstGeom>
          <a:ln>
            <a:solidFill>
              <a:srgbClr val="FF000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r>
              <a:t>Instanciación para diferentes tipos de datos</a:t>
            </a:r>
          </a:p>
        </p:txBody>
      </p:sp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Shape 13"/>
          <p:cNvSpPr txBox="1">
            <a:spLocks noGrp="1"/>
          </p:cNvSpPr>
          <p:nvPr>
            <p:ph type="sldNum" sz="quarter" idx="2"/>
          </p:nvPr>
        </p:nvSpPr>
        <p:spPr>
          <a:xfrm>
            <a:off x="8657167" y="6577501"/>
            <a:ext cx="168090" cy="14783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35</a:t>
            </a:fld>
            <a:endParaRPr/>
          </a:p>
        </p:txBody>
      </p:sp>
      <p:sp>
        <p:nvSpPr>
          <p:cNvPr id="487" name="Shape 187"/>
          <p:cNvSpPr txBox="1">
            <a:spLocks noGrp="1"/>
          </p:cNvSpPr>
          <p:nvPr>
            <p:ph type="body" sz="quarter" idx="1"/>
          </p:nvPr>
        </p:nvSpPr>
        <p:spPr>
          <a:xfrm>
            <a:off x="150919" y="1012621"/>
            <a:ext cx="8664607" cy="645843"/>
          </a:xfrm>
          <a:prstGeom prst="rect">
            <a:avLst/>
          </a:prstGeom>
        </p:spPr>
        <p:txBody>
          <a:bodyPr lIns="0" tIns="0" rIns="0" bIns="0"/>
          <a:lstStyle>
            <a:lvl1pPr indent="-342900">
              <a:spcBef>
                <a:spcPts val="0"/>
              </a:spcBef>
              <a:buSzPts val="1600"/>
              <a:defRPr sz="1600"/>
            </a:lvl1pPr>
          </a:lstStyle>
          <a:p>
            <a:r>
              <a:t>También se puede definer template que aceptan más de un tipo de parámetors, simplemente agregando un parámetro a la especificación:</a:t>
            </a:r>
          </a:p>
        </p:txBody>
      </p:sp>
      <p:sp>
        <p:nvSpPr>
          <p:cNvPr id="488" name="Shape 192"/>
          <p:cNvSpPr txBox="1">
            <a:spLocks noGrp="1"/>
          </p:cNvSpPr>
          <p:nvPr>
            <p:ph type="title"/>
          </p:nvPr>
        </p:nvSpPr>
        <p:spPr>
          <a:xfrm>
            <a:off x="316555" y="24452"/>
            <a:ext cx="8229601" cy="852600"/>
          </a:xfrm>
          <a:prstGeom prst="rect">
            <a:avLst/>
          </a:prstGeom>
        </p:spPr>
        <p:txBody>
          <a:bodyPr lIns="0" tIns="0" rIns="0" bIns="0"/>
          <a:lstStyle>
            <a:lvl1pPr marL="165100" indent="-330200"/>
          </a:lstStyle>
          <a:p>
            <a:r>
              <a:t>Templates – Templates de funciones</a:t>
            </a:r>
          </a:p>
        </p:txBody>
      </p:sp>
      <p:pic>
        <p:nvPicPr>
          <p:cNvPr id="489" name="Picture 1" descr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3216" y="2149138"/>
            <a:ext cx="2836168" cy="272470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Shape 13"/>
          <p:cNvSpPr txBox="1">
            <a:spLocks noGrp="1"/>
          </p:cNvSpPr>
          <p:nvPr>
            <p:ph type="sldNum" sz="quarter" idx="2"/>
          </p:nvPr>
        </p:nvSpPr>
        <p:spPr>
          <a:xfrm>
            <a:off x="8657167" y="6577501"/>
            <a:ext cx="168090" cy="14783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36</a:t>
            </a:fld>
            <a:endParaRPr/>
          </a:p>
        </p:txBody>
      </p:sp>
      <p:sp>
        <p:nvSpPr>
          <p:cNvPr id="492" name="Shape 187"/>
          <p:cNvSpPr txBox="1">
            <a:spLocks noGrp="1"/>
          </p:cNvSpPr>
          <p:nvPr>
            <p:ph type="body" sz="quarter" idx="1"/>
          </p:nvPr>
        </p:nvSpPr>
        <p:spPr>
          <a:xfrm>
            <a:off x="150919" y="1012621"/>
            <a:ext cx="8664607" cy="645843"/>
          </a:xfrm>
          <a:prstGeom prst="rect">
            <a:avLst/>
          </a:prstGeom>
        </p:spPr>
        <p:txBody>
          <a:bodyPr lIns="0" tIns="0" rIns="0" bIns="0"/>
          <a:lstStyle>
            <a:lvl1pPr indent="-342900">
              <a:spcBef>
                <a:spcPts val="0"/>
              </a:spcBef>
              <a:buSzPts val="1600"/>
              <a:defRPr sz="1600"/>
            </a:lvl1pPr>
          </a:lstStyle>
          <a:p>
            <a:r>
              <a:t>Los templates también se pueden especificar a nivel de clase, y tener miembros que usan el tipo de parámetro del template.</a:t>
            </a:r>
          </a:p>
        </p:txBody>
      </p:sp>
      <p:sp>
        <p:nvSpPr>
          <p:cNvPr id="493" name="Shape 192"/>
          <p:cNvSpPr txBox="1">
            <a:spLocks noGrp="1"/>
          </p:cNvSpPr>
          <p:nvPr>
            <p:ph type="title"/>
          </p:nvPr>
        </p:nvSpPr>
        <p:spPr>
          <a:xfrm>
            <a:off x="316555" y="24452"/>
            <a:ext cx="8229601" cy="852600"/>
          </a:xfrm>
          <a:prstGeom prst="rect">
            <a:avLst/>
          </a:prstGeom>
        </p:spPr>
        <p:txBody>
          <a:bodyPr lIns="0" tIns="0" rIns="0" bIns="0"/>
          <a:lstStyle>
            <a:lvl1pPr marL="165100" indent="-330200"/>
          </a:lstStyle>
          <a:p>
            <a:r>
              <a:t>Templates – Clases genéricas</a:t>
            </a:r>
          </a:p>
        </p:txBody>
      </p:sp>
      <p:pic>
        <p:nvPicPr>
          <p:cNvPr id="494" name="Picture 1" descr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555" y="1875036"/>
            <a:ext cx="3190876" cy="2362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95" name="Picture 3" descr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555" y="4592899"/>
            <a:ext cx="2771776" cy="495301"/>
          </a:xfrm>
          <a:prstGeom prst="rect">
            <a:avLst/>
          </a:prstGeom>
          <a:ln w="12700">
            <a:miter lim="400000"/>
          </a:ln>
        </p:spPr>
      </p:pic>
      <p:sp>
        <p:nvSpPr>
          <p:cNvPr id="496" name="Straight Arrow Connector 8"/>
          <p:cNvSpPr/>
          <p:nvPr/>
        </p:nvSpPr>
        <p:spPr>
          <a:xfrm>
            <a:off x="1775534" y="2530136"/>
            <a:ext cx="3169329" cy="1"/>
          </a:xfrm>
          <a:prstGeom prst="line">
            <a:avLst/>
          </a:prstGeom>
          <a:ln>
            <a:solidFill>
              <a:srgbClr val="376C8E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97" name="TextBox 17"/>
          <p:cNvSpPr txBox="1"/>
          <p:nvPr/>
        </p:nvSpPr>
        <p:spPr>
          <a:xfrm>
            <a:off x="5164142" y="2376247"/>
            <a:ext cx="2479397" cy="501549"/>
          </a:xfrm>
          <a:prstGeom prst="rect">
            <a:avLst/>
          </a:prstGeom>
          <a:ln>
            <a:solidFill>
              <a:srgbClr val="FF000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r>
              <a:t>Parámetro del tipo de dato del template</a:t>
            </a:r>
          </a:p>
        </p:txBody>
      </p:sp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Shape 13"/>
          <p:cNvSpPr txBox="1">
            <a:spLocks noGrp="1"/>
          </p:cNvSpPr>
          <p:nvPr>
            <p:ph type="sldNum" sz="quarter" idx="2"/>
          </p:nvPr>
        </p:nvSpPr>
        <p:spPr>
          <a:xfrm>
            <a:off x="8657167" y="6577501"/>
            <a:ext cx="168090" cy="14783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37</a:t>
            </a:fld>
            <a:endParaRPr/>
          </a:p>
        </p:txBody>
      </p:sp>
      <p:sp>
        <p:nvSpPr>
          <p:cNvPr id="500" name="Shape 187"/>
          <p:cNvSpPr txBox="1">
            <a:spLocks noGrp="1"/>
          </p:cNvSpPr>
          <p:nvPr>
            <p:ph type="body" sz="quarter" idx="1"/>
          </p:nvPr>
        </p:nvSpPr>
        <p:spPr>
          <a:xfrm>
            <a:off x="150919" y="1012621"/>
            <a:ext cx="8664607" cy="645843"/>
          </a:xfrm>
          <a:prstGeom prst="rect">
            <a:avLst/>
          </a:prstGeom>
        </p:spPr>
        <p:txBody>
          <a:bodyPr lIns="0" tIns="0" rIns="0" bIns="0"/>
          <a:lstStyle>
            <a:lvl1pPr indent="-342900">
              <a:spcBef>
                <a:spcPts val="0"/>
              </a:spcBef>
              <a:buSzPts val="1600"/>
              <a:defRPr sz="1600"/>
            </a:lvl1pPr>
          </a:lstStyle>
          <a:p>
            <a:r>
              <a:t>Se puede definer diferentes implementaciones para un template de acuerdo al tipo de dato con el que se especializa el template</a:t>
            </a:r>
          </a:p>
        </p:txBody>
      </p:sp>
      <p:sp>
        <p:nvSpPr>
          <p:cNvPr id="501" name="Shape 192"/>
          <p:cNvSpPr txBox="1">
            <a:spLocks noGrp="1"/>
          </p:cNvSpPr>
          <p:nvPr>
            <p:ph type="title"/>
          </p:nvPr>
        </p:nvSpPr>
        <p:spPr>
          <a:xfrm>
            <a:off x="316555" y="24452"/>
            <a:ext cx="8229601" cy="852600"/>
          </a:xfrm>
          <a:prstGeom prst="rect">
            <a:avLst/>
          </a:prstGeom>
        </p:spPr>
        <p:txBody>
          <a:bodyPr lIns="0" tIns="0" rIns="0" bIns="0"/>
          <a:lstStyle>
            <a:lvl1pPr marL="165100" indent="-330200"/>
          </a:lstStyle>
          <a:p>
            <a:r>
              <a:t>Templates – Especialización</a:t>
            </a:r>
          </a:p>
        </p:txBody>
      </p:sp>
      <p:pic>
        <p:nvPicPr>
          <p:cNvPr id="502" name="Picture 2" descr="Picture 2"/>
          <p:cNvPicPr>
            <a:picLocks noChangeAspect="1"/>
          </p:cNvPicPr>
          <p:nvPr/>
        </p:nvPicPr>
        <p:blipFill>
          <a:blip r:embed="rId2"/>
          <a:srcRect t="15385"/>
          <a:stretch>
            <a:fillRect/>
          </a:stretch>
        </p:blipFill>
        <p:spPr>
          <a:xfrm>
            <a:off x="572125" y="1658462"/>
            <a:ext cx="2526183" cy="4623934"/>
          </a:xfrm>
          <a:prstGeom prst="rect">
            <a:avLst/>
          </a:prstGeom>
          <a:ln w="12700">
            <a:miter lim="400000"/>
          </a:ln>
        </p:spPr>
      </p:pic>
      <p:pic>
        <p:nvPicPr>
          <p:cNvPr id="503" name="Picture 4" descr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2383" y="2113053"/>
            <a:ext cx="2838451" cy="18573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Subtitle 1"/>
          <p:cNvSpPr txBox="1">
            <a:spLocks noGrp="1"/>
          </p:cNvSpPr>
          <p:nvPr>
            <p:ph type="body" sz="quarter" idx="1"/>
          </p:nvPr>
        </p:nvSpPr>
        <p:spPr>
          <a:xfrm>
            <a:off x="1534886" y="5605283"/>
            <a:ext cx="6770914" cy="369333"/>
          </a:xfrm>
          <a:prstGeom prst="rect">
            <a:avLst/>
          </a:prstGeom>
        </p:spPr>
        <p:txBody>
          <a:bodyPr/>
          <a:lstStyle/>
          <a:p>
            <a:pPr defTabSz="694944">
              <a:defRPr sz="1368"/>
            </a:pPr>
            <a:endParaRPr/>
          </a:p>
        </p:txBody>
      </p:sp>
      <p:sp>
        <p:nvSpPr>
          <p:cNvPr id="506" name="Shape 80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0" tIns="0" rIns="0" bIns="0"/>
          <a:lstStyle>
            <a:lvl1pPr marL="254000" indent="-508000" algn="ctr"/>
          </a:lstStyle>
          <a:p>
            <a:r>
              <a:t>Organización de un programa en memoria</a:t>
            </a:r>
          </a:p>
        </p:txBody>
      </p:sp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Shape 13"/>
          <p:cNvSpPr txBox="1">
            <a:spLocks noGrp="1"/>
          </p:cNvSpPr>
          <p:nvPr>
            <p:ph type="sldNum" sz="quarter" idx="2"/>
          </p:nvPr>
        </p:nvSpPr>
        <p:spPr>
          <a:xfrm>
            <a:off x="8657167" y="6577501"/>
            <a:ext cx="168090" cy="14783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39</a:t>
            </a:fld>
            <a:endParaRPr/>
          </a:p>
        </p:txBody>
      </p:sp>
      <p:sp>
        <p:nvSpPr>
          <p:cNvPr id="509" name="Shape 187"/>
          <p:cNvSpPr txBox="1">
            <a:spLocks noGrp="1"/>
          </p:cNvSpPr>
          <p:nvPr>
            <p:ph type="body" idx="1"/>
          </p:nvPr>
        </p:nvSpPr>
        <p:spPr>
          <a:xfrm>
            <a:off x="150920" y="1012620"/>
            <a:ext cx="6836410" cy="5263894"/>
          </a:xfrm>
          <a:prstGeom prst="rect">
            <a:avLst/>
          </a:prstGeom>
        </p:spPr>
        <p:txBody>
          <a:bodyPr lIns="0" tIns="0" rIns="0" bIns="0"/>
          <a:lstStyle/>
          <a:p>
            <a:pPr indent="-342900">
              <a:buSzPts val="1400"/>
              <a:defRPr sz="1400"/>
            </a:pPr>
            <a:r>
              <a:t>Un programa de computadora puede ser categorizada en dos partes: </a:t>
            </a:r>
          </a:p>
          <a:p>
            <a:pPr indent="-342900">
              <a:buSzPts val="1400"/>
              <a:buFontTx/>
              <a:buAutoNum type="arabicPeriod"/>
              <a:defRPr sz="1400"/>
            </a:pPr>
            <a:r>
              <a:t>Sólo lectura</a:t>
            </a:r>
          </a:p>
          <a:p>
            <a:pPr indent="-342900">
              <a:buSzPts val="1400"/>
              <a:buFontTx/>
              <a:buAutoNum type="arabicPeriod"/>
              <a:defRPr sz="1400"/>
            </a:pPr>
            <a:r>
              <a:t>Lectura – Escritura</a:t>
            </a:r>
          </a:p>
          <a:p>
            <a:pPr indent="-342900">
              <a:buSzPts val="1400"/>
              <a:defRPr sz="1400"/>
            </a:pPr>
            <a:r>
              <a:t>Si bien la distinción surge de sistemas que contaban con memoria que eran de sólo lectura, hoy se mantiene la misma idea, con subdivisiones:</a:t>
            </a:r>
          </a:p>
          <a:p>
            <a:pPr marL="457200" indent="-457200">
              <a:buSzPts val="1400"/>
              <a:buFontTx/>
              <a:buAutoNum type="arabicPeriod"/>
              <a:defRPr sz="1400"/>
            </a:pPr>
            <a:r>
              <a:t>Text: Donde se guarda el código con las instrucciones ejecutables. Generalmente de tamaño fijo y de sólo lectura</a:t>
            </a:r>
          </a:p>
          <a:p>
            <a:pPr marL="457200" indent="-457200">
              <a:buSzPts val="1400"/>
              <a:buFontTx/>
              <a:buAutoNum type="arabicPeriod"/>
              <a:defRPr sz="1400"/>
            </a:pPr>
            <a:r>
              <a:t>Data: Variables globales y/o estáticas. Tienen un valor predefinido pero pueden ser modificados.</a:t>
            </a:r>
          </a:p>
          <a:p>
            <a:pPr marL="457200" indent="-457200">
              <a:buSzPts val="1400"/>
              <a:buFontTx/>
              <a:buAutoNum type="arabicPeriod"/>
              <a:defRPr sz="1400"/>
            </a:pPr>
            <a:r>
              <a:t>BSS: Contiene variables globales que son inicializadas a 0 o que no fueran inicializadas.</a:t>
            </a:r>
          </a:p>
          <a:p>
            <a:pPr marL="457200" indent="-457200">
              <a:buSzPts val="1400"/>
              <a:buFontTx/>
              <a:buAutoNum type="arabicPeriod"/>
              <a:defRPr sz="1400"/>
            </a:pPr>
            <a:r>
              <a:t>Heap:  Comienza al final del bss y crece. Manejada por malloc,calloc, free, new, delete, etc. Relacionada a los objetos que son creados dinámicamente dentro de un proceso.</a:t>
            </a:r>
          </a:p>
          <a:p>
            <a:pPr marL="457200" indent="-457200">
              <a:buSzPts val="1400"/>
              <a:buFontTx/>
              <a:buAutoNum type="arabicPeriod"/>
              <a:defRPr sz="1400"/>
            </a:pPr>
            <a:r>
              <a:t>Stack: Contiene una estructura LIFO y mantiene un puntero al tope de la pila, y es ajustado cada vez que se agrega o sacan cosas de las pilas. Un set de valores empujados para una llamada a función se le llama “stack frame”</a:t>
            </a:r>
          </a:p>
        </p:txBody>
      </p:sp>
      <p:sp>
        <p:nvSpPr>
          <p:cNvPr id="510" name="Shape 192"/>
          <p:cNvSpPr txBox="1">
            <a:spLocks noGrp="1"/>
          </p:cNvSpPr>
          <p:nvPr>
            <p:ph type="title"/>
          </p:nvPr>
        </p:nvSpPr>
        <p:spPr>
          <a:xfrm>
            <a:off x="316555" y="24452"/>
            <a:ext cx="8229601" cy="852600"/>
          </a:xfrm>
          <a:prstGeom prst="rect">
            <a:avLst/>
          </a:prstGeom>
        </p:spPr>
        <p:txBody>
          <a:bodyPr lIns="0" tIns="0" rIns="0" bIns="0"/>
          <a:lstStyle>
            <a:lvl1pPr marL="165100" indent="-330200"/>
          </a:lstStyle>
          <a:p>
            <a:r>
              <a:t>Memoria de un programa</a:t>
            </a:r>
          </a:p>
        </p:txBody>
      </p:sp>
      <p:pic>
        <p:nvPicPr>
          <p:cNvPr id="511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7329" y="1193669"/>
            <a:ext cx="1916976" cy="490179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13"/>
          <p:cNvSpPr txBox="1">
            <a:spLocks noGrp="1"/>
          </p:cNvSpPr>
          <p:nvPr>
            <p:ph type="sldNum" sz="quarter" idx="2"/>
          </p:nvPr>
        </p:nvSpPr>
        <p:spPr>
          <a:xfrm>
            <a:off x="8677712" y="6577501"/>
            <a:ext cx="127001" cy="14783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4</a:t>
            </a:fld>
            <a:endParaRPr/>
          </a:p>
        </p:txBody>
      </p:sp>
      <p:sp>
        <p:nvSpPr>
          <p:cNvPr id="232" name="Shape 187"/>
          <p:cNvSpPr txBox="1">
            <a:spLocks noGrp="1"/>
          </p:cNvSpPr>
          <p:nvPr>
            <p:ph type="body" idx="1"/>
          </p:nvPr>
        </p:nvSpPr>
        <p:spPr>
          <a:xfrm>
            <a:off x="150919" y="1012620"/>
            <a:ext cx="8806651" cy="5060922"/>
          </a:xfrm>
          <a:prstGeom prst="rect">
            <a:avLst/>
          </a:prstGeom>
        </p:spPr>
        <p:txBody>
          <a:bodyPr lIns="0" tIns="0" rIns="0" bIns="0"/>
          <a:lstStyle/>
          <a:p>
            <a:pPr indent="-342900">
              <a:spcBef>
                <a:spcPts val="0"/>
              </a:spcBef>
              <a:buSzPts val="1800"/>
              <a:defRPr sz="1800"/>
            </a:pPr>
            <a:endParaRPr/>
          </a:p>
          <a:p>
            <a:pPr marL="0" indent="0">
              <a:spcBef>
                <a:spcPts val="0"/>
              </a:spcBef>
              <a:buSzTx/>
              <a:buNone/>
              <a:defRPr sz="2000"/>
            </a:pPr>
            <a:r>
              <a:t>C++ tiene los siguientes tipos fundamentales:</a:t>
            </a:r>
          </a:p>
          <a:p>
            <a:pPr marL="457200" indent="-457200">
              <a:spcBef>
                <a:spcPts val="0"/>
              </a:spcBef>
              <a:buSzPts val="2000"/>
              <a:buFontTx/>
              <a:buAutoNum type="arabicPeriod"/>
              <a:defRPr sz="2000"/>
            </a:pPr>
            <a:r>
              <a:t>Caracteres: char (también es un entero), wchar_t</a:t>
            </a:r>
          </a:p>
          <a:p>
            <a:pPr marL="457200" indent="-457200">
              <a:spcBef>
                <a:spcPts val="0"/>
              </a:spcBef>
              <a:buSzPts val="2000"/>
              <a:buFontTx/>
              <a:buAutoNum type="arabicPeriod"/>
              <a:defRPr sz="2000"/>
            </a:pPr>
            <a:r>
              <a:t>Enteros: short, int, long, long long</a:t>
            </a:r>
          </a:p>
          <a:p>
            <a:pPr marL="457200" indent="-457200">
              <a:spcBef>
                <a:spcPts val="0"/>
              </a:spcBef>
              <a:buSzPts val="2000"/>
              <a:buFontTx/>
              <a:buAutoNum type="arabicPeriod"/>
              <a:defRPr sz="2000"/>
            </a:pPr>
            <a:r>
              <a:t>Números en coma flotante: float, double, long double</a:t>
            </a:r>
          </a:p>
          <a:p>
            <a:pPr marL="457200" indent="-457200">
              <a:spcBef>
                <a:spcPts val="0"/>
              </a:spcBef>
              <a:buSzPts val="2000"/>
              <a:buFontTx/>
              <a:buAutoNum type="arabicPeriod"/>
              <a:defRPr sz="2000"/>
            </a:pPr>
            <a:r>
              <a:t>Booleanos: bool</a:t>
            </a:r>
          </a:p>
          <a:p>
            <a:pPr marL="457200" indent="-457200">
              <a:spcBef>
                <a:spcPts val="0"/>
              </a:spcBef>
              <a:buSzPts val="2000"/>
              <a:buFontTx/>
              <a:buAutoNum type="arabicPeriod"/>
              <a:defRPr sz="2000"/>
            </a:pPr>
            <a:r>
              <a:t>Vacío: void</a:t>
            </a:r>
          </a:p>
          <a:p>
            <a:pPr marL="0" indent="0">
              <a:spcBef>
                <a:spcPts val="0"/>
              </a:spcBef>
              <a:buSzTx/>
              <a:buNone/>
              <a:defRPr sz="2000"/>
            </a:pPr>
            <a:endParaRPr/>
          </a:p>
          <a:p>
            <a:pPr marL="0" indent="0">
              <a:spcBef>
                <a:spcPts val="0"/>
              </a:spcBef>
              <a:buSzTx/>
              <a:buNone/>
              <a:defRPr sz="2000"/>
            </a:pPr>
            <a:r>
              <a:t>El modificador unsigned se puede aplicar a enteros para obtener números sin signo (por omisión los enteros contienen signo), con lo que se consigue un rango mayor de números naturales.</a:t>
            </a:r>
          </a:p>
        </p:txBody>
      </p:sp>
      <p:sp>
        <p:nvSpPr>
          <p:cNvPr id="233" name="Shape 192"/>
          <p:cNvSpPr txBox="1">
            <a:spLocks noGrp="1"/>
          </p:cNvSpPr>
          <p:nvPr>
            <p:ph type="title"/>
          </p:nvPr>
        </p:nvSpPr>
        <p:spPr>
          <a:xfrm>
            <a:off x="316555" y="24452"/>
            <a:ext cx="8229601" cy="852600"/>
          </a:xfrm>
          <a:prstGeom prst="rect">
            <a:avLst/>
          </a:prstGeom>
        </p:spPr>
        <p:txBody>
          <a:bodyPr lIns="0" tIns="0" rIns="0" bIns="0"/>
          <a:lstStyle>
            <a:lvl1pPr marL="165100" indent="-330200"/>
          </a:lstStyle>
          <a:p>
            <a:r>
              <a:t>Tipos de datos</a:t>
            </a:r>
          </a:p>
        </p:txBody>
      </p:sp>
      <p:pic>
        <p:nvPicPr>
          <p:cNvPr id="234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4690" y="4196412"/>
            <a:ext cx="1925104" cy="222694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Shape 13"/>
          <p:cNvSpPr txBox="1">
            <a:spLocks noGrp="1"/>
          </p:cNvSpPr>
          <p:nvPr>
            <p:ph type="sldNum" sz="quarter" idx="2"/>
          </p:nvPr>
        </p:nvSpPr>
        <p:spPr>
          <a:xfrm>
            <a:off x="8657167" y="6577501"/>
            <a:ext cx="168090" cy="14783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40</a:t>
            </a:fld>
            <a:endParaRPr/>
          </a:p>
        </p:txBody>
      </p:sp>
      <p:sp>
        <p:nvSpPr>
          <p:cNvPr id="514" name="Shape 187"/>
          <p:cNvSpPr txBox="1">
            <a:spLocks noGrp="1"/>
          </p:cNvSpPr>
          <p:nvPr>
            <p:ph type="body" idx="1"/>
          </p:nvPr>
        </p:nvSpPr>
        <p:spPr>
          <a:xfrm>
            <a:off x="150920" y="1012620"/>
            <a:ext cx="6836410" cy="5263894"/>
          </a:xfrm>
          <a:prstGeom prst="rect">
            <a:avLst/>
          </a:prstGeom>
        </p:spPr>
        <p:txBody>
          <a:bodyPr lIns="0" tIns="0" rIns="0" bIns="0"/>
          <a:lstStyle/>
          <a:p>
            <a:pPr indent="-342900">
              <a:buSzPts val="1400"/>
              <a:defRPr sz="1400"/>
            </a:pPr>
            <a:r>
              <a:t>En C++, la memoria puede ser reservado de manera estática, dinámica en el heap ,o dinámica en el stack. También hay 3 categorías de variables estáticas:</a:t>
            </a:r>
            <a:endParaRPr sz="1000"/>
          </a:p>
          <a:p>
            <a:pPr marL="758951" lvl="1" indent="-342900">
              <a:spcBef>
                <a:spcPts val="400"/>
              </a:spcBef>
              <a:buClr>
                <a:srgbClr val="275C9D"/>
              </a:buClr>
              <a:buSzPts val="1400"/>
              <a:buFont typeface="Arial"/>
              <a:defRPr sz="1400">
                <a:solidFill>
                  <a:srgbClr val="000000"/>
                </a:solidFill>
              </a:defRPr>
            </a:pPr>
            <a:r>
              <a:t>Variables globales</a:t>
            </a:r>
            <a:endParaRPr sz="2000"/>
          </a:p>
          <a:p>
            <a:pPr marL="758951" lvl="1" indent="-342900">
              <a:spcBef>
                <a:spcPts val="400"/>
              </a:spcBef>
              <a:buClr>
                <a:srgbClr val="275C9D"/>
              </a:buClr>
              <a:buSzPts val="1400"/>
              <a:buFont typeface="Arial"/>
              <a:defRPr sz="1400">
                <a:solidFill>
                  <a:srgbClr val="000000"/>
                </a:solidFill>
              </a:defRPr>
            </a:pPr>
            <a:r>
              <a:t>Variables globales de clase</a:t>
            </a:r>
            <a:endParaRPr sz="2000"/>
          </a:p>
          <a:p>
            <a:pPr marL="758951" lvl="1" indent="-342900">
              <a:spcBef>
                <a:spcPts val="400"/>
              </a:spcBef>
              <a:buClr>
                <a:srgbClr val="275C9D"/>
              </a:buClr>
              <a:buSzPts val="1400"/>
              <a:buFont typeface="Arial"/>
              <a:defRPr sz="1400">
                <a:solidFill>
                  <a:srgbClr val="000000"/>
                </a:solidFill>
              </a:defRPr>
            </a:pPr>
            <a:r>
              <a:t>Variables estáticas locales</a:t>
            </a:r>
            <a:endParaRPr sz="2000"/>
          </a:p>
          <a:p>
            <a:pPr marL="758951" lvl="1" indent="-342900">
              <a:spcBef>
                <a:spcPts val="400"/>
              </a:spcBef>
              <a:buClr>
                <a:srgbClr val="275C9D"/>
              </a:buClr>
              <a:buSzPts val="1400"/>
              <a:buFont typeface="Arial"/>
              <a:defRPr sz="1400">
                <a:solidFill>
                  <a:srgbClr val="000000"/>
                </a:solidFill>
              </a:defRPr>
            </a:pPr>
            <a:endParaRPr sz="2000"/>
          </a:p>
          <a:p>
            <a:pPr indent="-342900">
              <a:buSzPts val="1800"/>
              <a:defRPr sz="1800"/>
            </a:pPr>
            <a:r>
              <a:t>Si bien en C se usa malloc, realloc y free para reservar memoria de forma dinámica, puede generar conflictos con el uso de los operadores new y delete en C++ ya que es peligroso:</a:t>
            </a:r>
          </a:p>
          <a:p>
            <a:pPr marL="758951" lvl="1" indent="-342900">
              <a:spcBef>
                <a:spcPts val="400"/>
              </a:spcBef>
              <a:buClr>
                <a:srgbClr val="275C9D"/>
              </a:buClr>
              <a:buSzPts val="600"/>
              <a:buFontTx/>
              <a:buAutoNum type="arabicPeriod"/>
              <a:defRPr sz="600">
                <a:solidFill>
                  <a:srgbClr val="000000"/>
                </a:solidFill>
              </a:defRPr>
            </a:pPr>
            <a:endParaRPr/>
          </a:p>
          <a:p>
            <a:pPr marL="758951" lvl="1" indent="-342900">
              <a:spcBef>
                <a:spcPts val="400"/>
              </a:spcBef>
              <a:buClr>
                <a:srgbClr val="275C9D"/>
              </a:buClr>
              <a:buSzPts val="1200"/>
              <a:buFontTx/>
              <a:buAutoNum type="arabicPeriod"/>
              <a:defRPr sz="1200">
                <a:solidFill>
                  <a:srgbClr val="000000"/>
                </a:solidFill>
              </a:defRPr>
            </a:pPr>
            <a:r>
              <a:t>Invocar delete para un puntero obtenido mediante malloc/realloc.</a:t>
            </a:r>
            <a:endParaRPr sz="2000"/>
          </a:p>
          <a:p>
            <a:pPr marL="758951" lvl="1" indent="-342900">
              <a:spcBef>
                <a:spcPts val="400"/>
              </a:spcBef>
              <a:buClr>
                <a:srgbClr val="275C9D"/>
              </a:buClr>
              <a:buSzPts val="1200"/>
              <a:buFontTx/>
              <a:buAutoNum type="arabicPeriod"/>
              <a:defRPr sz="1200">
                <a:solidFill>
                  <a:srgbClr val="000000"/>
                </a:solidFill>
              </a:defRPr>
            </a:pPr>
            <a:r>
              <a:t>Invocar malloc/realloc para objetos que tienen constructores.</a:t>
            </a:r>
            <a:endParaRPr sz="2000"/>
          </a:p>
          <a:p>
            <a:pPr marL="758951" lvl="1" indent="-342900">
              <a:spcBef>
                <a:spcPts val="400"/>
              </a:spcBef>
              <a:buClr>
                <a:srgbClr val="275C9D"/>
              </a:buClr>
              <a:buSzPts val="1200"/>
              <a:buFontTx/>
              <a:buAutoNum type="arabicPeriod"/>
              <a:defRPr sz="1200">
                <a:solidFill>
                  <a:srgbClr val="000000"/>
                </a:solidFill>
              </a:defRPr>
            </a:pPr>
            <a:r>
              <a:t>Invocar free para cualquier cosa que haya sido creada usando new.</a:t>
            </a:r>
            <a:endParaRPr sz="2000"/>
          </a:p>
          <a:p>
            <a:pPr marL="457200" indent="-457200">
              <a:buSzPts val="1400"/>
              <a:buFontTx/>
              <a:buAutoNum type="arabicPeriod"/>
              <a:defRPr sz="1400"/>
            </a:pPr>
            <a:endParaRPr sz="2000"/>
          </a:p>
          <a:p>
            <a:pPr marL="457200" indent="-457200">
              <a:buSzPts val="1400"/>
              <a:defRPr sz="1400"/>
            </a:pPr>
            <a:r>
              <a:t>Evitar usar variables globales siempre que se pueda: Hacen que el código sea impredecible, también puede traer problemas en programas concurrentes.</a:t>
            </a:r>
          </a:p>
          <a:p>
            <a:pPr marL="457200" indent="-457200">
              <a:buSzPts val="1400"/>
              <a:defRPr sz="1400"/>
            </a:pPr>
            <a:r>
              <a:t>Las variables deben estar en el rango más chico posible: Mantiene el código leíble y evite mantener variables en memoria más tiempo de lo necesario</a:t>
            </a:r>
          </a:p>
        </p:txBody>
      </p:sp>
      <p:sp>
        <p:nvSpPr>
          <p:cNvPr id="515" name="Shape 192"/>
          <p:cNvSpPr txBox="1">
            <a:spLocks noGrp="1"/>
          </p:cNvSpPr>
          <p:nvPr>
            <p:ph type="title"/>
          </p:nvPr>
        </p:nvSpPr>
        <p:spPr>
          <a:xfrm>
            <a:off x="316555" y="24452"/>
            <a:ext cx="8229601" cy="852600"/>
          </a:xfrm>
          <a:prstGeom prst="rect">
            <a:avLst/>
          </a:prstGeom>
        </p:spPr>
        <p:txBody>
          <a:bodyPr lIns="0" tIns="0" rIns="0" bIns="0"/>
          <a:lstStyle>
            <a:lvl1pPr marL="165100" indent="-330200"/>
          </a:lstStyle>
          <a:p>
            <a:r>
              <a:t>Memoria de un programa - Recomendaciones </a:t>
            </a:r>
          </a:p>
        </p:txBody>
      </p:sp>
      <p:pic>
        <p:nvPicPr>
          <p:cNvPr id="516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7329" y="1193669"/>
            <a:ext cx="1916976" cy="490179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Subtitle 1"/>
          <p:cNvSpPr txBox="1">
            <a:spLocks noGrp="1"/>
          </p:cNvSpPr>
          <p:nvPr>
            <p:ph type="body" sz="quarter" idx="1"/>
          </p:nvPr>
        </p:nvSpPr>
        <p:spPr>
          <a:xfrm>
            <a:off x="1534886" y="5605283"/>
            <a:ext cx="6770914" cy="369333"/>
          </a:xfrm>
          <a:prstGeom prst="rect">
            <a:avLst/>
          </a:prstGeom>
        </p:spPr>
        <p:txBody>
          <a:bodyPr/>
          <a:lstStyle/>
          <a:p>
            <a:pPr defTabSz="694944">
              <a:defRPr sz="1368"/>
            </a:pPr>
            <a:endParaRPr/>
          </a:p>
        </p:txBody>
      </p:sp>
      <p:sp>
        <p:nvSpPr>
          <p:cNvPr id="519" name="Shape 80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0" tIns="0" rIns="0" bIns="0"/>
          <a:lstStyle>
            <a:lvl1pPr marL="254000" indent="-508000" algn="ctr"/>
          </a:lstStyle>
          <a:p>
            <a:r>
              <a:t>Programación Orientada a Objetos</a:t>
            </a:r>
          </a:p>
        </p:txBody>
      </p:sp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Shape 13"/>
          <p:cNvSpPr txBox="1">
            <a:spLocks noGrp="1"/>
          </p:cNvSpPr>
          <p:nvPr>
            <p:ph type="sldNum" sz="quarter" idx="2"/>
          </p:nvPr>
        </p:nvSpPr>
        <p:spPr>
          <a:xfrm>
            <a:off x="8657167" y="6577501"/>
            <a:ext cx="168090" cy="14783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42</a:t>
            </a:fld>
            <a:endParaRPr/>
          </a:p>
        </p:txBody>
      </p:sp>
      <p:sp>
        <p:nvSpPr>
          <p:cNvPr id="522" name="Shape 187"/>
          <p:cNvSpPr txBox="1">
            <a:spLocks noGrp="1"/>
          </p:cNvSpPr>
          <p:nvPr>
            <p:ph type="body" idx="1"/>
          </p:nvPr>
        </p:nvSpPr>
        <p:spPr>
          <a:xfrm>
            <a:off x="125686" y="968230"/>
            <a:ext cx="8611339" cy="5432569"/>
          </a:xfrm>
          <a:prstGeom prst="rect">
            <a:avLst/>
          </a:prstGeom>
        </p:spPr>
        <p:txBody>
          <a:bodyPr lIns="0" tIns="0" rIns="0" bIns="0"/>
          <a:lstStyle/>
          <a:p>
            <a:pPr indent="-342900">
              <a:buSzPts val="1400"/>
              <a:defRPr sz="1400"/>
            </a:pPr>
            <a:r>
              <a:t>Los principios de la POO, son:</a:t>
            </a:r>
            <a:endParaRPr sz="1600"/>
          </a:p>
          <a:p>
            <a:pPr marL="758951" lvl="1" indent="-342900">
              <a:spcBef>
                <a:spcPts val="400"/>
              </a:spcBef>
              <a:buClr>
                <a:srgbClr val="275C9D"/>
              </a:buClr>
              <a:buSzPts val="1400"/>
              <a:buFont typeface="Arial"/>
              <a:defRPr sz="1400" b="1" u="sng">
                <a:solidFill>
                  <a:srgbClr val="000000"/>
                </a:solidFill>
              </a:defRPr>
            </a:pPr>
            <a:r>
              <a:t>Abstracción:</a:t>
            </a:r>
            <a:r>
              <a:rPr u="none"/>
              <a:t> </a:t>
            </a:r>
            <a:r>
              <a:rPr b="0" u="none"/>
              <a:t>Interactuar con agentes que pueden realizar funcionalidades, sin necesidad de conocer el cómo se implementan estas características. El proceso de abstracción permite seleccionar las características relevantes dentro de un conjunto e identificar comportamientos comunes para definir nuevos tipos de entidades en el mundo real.</a:t>
            </a:r>
            <a:endParaRPr sz="2000"/>
          </a:p>
          <a:p>
            <a:pPr marL="758951" lvl="1" indent="-342900">
              <a:spcBef>
                <a:spcPts val="400"/>
              </a:spcBef>
              <a:buClr>
                <a:srgbClr val="275C9D"/>
              </a:buClr>
              <a:buSzPts val="1400"/>
              <a:buFont typeface="Arial"/>
              <a:defRPr sz="1400" b="1" u="sng">
                <a:solidFill>
                  <a:srgbClr val="000000"/>
                </a:solidFill>
              </a:defRPr>
            </a:pPr>
            <a:r>
              <a:t>Encapsulamiento:</a:t>
            </a:r>
            <a:r>
              <a:rPr u="none"/>
              <a:t> </a:t>
            </a:r>
            <a:r>
              <a:rPr b="0" u="none"/>
              <a:t>Reunir todos los elementos que pueden considerarse pertenecientes a una misma entidad, al mismo nivel de abstracción. Esto permite aumentar la cohesión de los componentes del sistema.</a:t>
            </a:r>
            <a:endParaRPr sz="2000"/>
          </a:p>
          <a:p>
            <a:pPr marL="758951" lvl="1" indent="-342900">
              <a:spcBef>
                <a:spcPts val="400"/>
              </a:spcBef>
              <a:buClr>
                <a:srgbClr val="275C9D"/>
              </a:buClr>
              <a:buSzPts val="1400"/>
              <a:buFont typeface="Arial"/>
              <a:defRPr sz="1400" b="1" u="sng">
                <a:solidFill>
                  <a:srgbClr val="000000"/>
                </a:solidFill>
              </a:defRPr>
            </a:pPr>
            <a:r>
              <a:t>Polimorfismo:</a:t>
            </a:r>
            <a:r>
              <a:rPr u="none"/>
              <a:t> </a:t>
            </a:r>
            <a:r>
              <a:rPr b="0" u="none"/>
              <a:t>Comportamientos diferentes, asociados a objetos distintos, pueden compartir el mismo nombre, al llamarlos por ese nombre se utilizará el comportamiento correspondiente al objeto que se esté usando.</a:t>
            </a:r>
            <a:endParaRPr sz="2000"/>
          </a:p>
          <a:p>
            <a:pPr marL="758951" lvl="1" indent="-342900">
              <a:spcBef>
                <a:spcPts val="400"/>
              </a:spcBef>
              <a:buClr>
                <a:srgbClr val="275C9D"/>
              </a:buClr>
              <a:buSzPts val="1400"/>
              <a:buFont typeface="Arial"/>
              <a:defRPr sz="1400" b="1" u="sng">
                <a:solidFill>
                  <a:srgbClr val="000000"/>
                </a:solidFill>
              </a:defRPr>
            </a:pPr>
            <a:r>
              <a:t>Herencia:</a:t>
            </a:r>
            <a:r>
              <a:rPr u="none"/>
              <a:t> </a:t>
            </a:r>
            <a:r>
              <a:rPr b="0" u="none"/>
              <a:t>Las clases se relacionan entre sí, formando una jerarquía de clasificación. Los objetos heredan propiedades y comportamientos de las clases a las que pertenecen. La herencia organiza y facilita el polimorfismo y el encapsulamiento, permitiendo a los objetos ser definidos y creados como tipos especializados de objetos preexistentes. Estos pueden compartir ( y extender) su comportamiento sin tener que volver a implementarlo. Trae aparejada la complejidad de la herencia múltiple, por lo cuál suele recurrirse a la herencia virtual.</a:t>
            </a:r>
            <a:endParaRPr sz="2000"/>
          </a:p>
          <a:p>
            <a:pPr marL="758951" lvl="1" indent="-342900">
              <a:spcBef>
                <a:spcPts val="400"/>
              </a:spcBef>
              <a:buClr>
                <a:srgbClr val="275C9D"/>
              </a:buClr>
              <a:buSzPts val="1400"/>
              <a:buFont typeface="Arial"/>
              <a:defRPr sz="1400" b="1" u="sng">
                <a:solidFill>
                  <a:srgbClr val="000000"/>
                </a:solidFill>
              </a:defRPr>
            </a:pPr>
            <a:r>
              <a:t>Modularidad:</a:t>
            </a:r>
            <a:r>
              <a:rPr u="none"/>
              <a:t> </a:t>
            </a:r>
            <a:r>
              <a:rPr b="0" u="none"/>
              <a:t>Permite dividir una aplicación en partes más pequeñas, cada una de las cuales debe ser tan independiente como sea posible de la aplicación en sí y de las restantes partes.</a:t>
            </a:r>
            <a:endParaRPr sz="2000"/>
          </a:p>
          <a:p>
            <a:pPr marL="758951" lvl="1" indent="-342900">
              <a:spcBef>
                <a:spcPts val="400"/>
              </a:spcBef>
              <a:buClr>
                <a:srgbClr val="275C9D"/>
              </a:buClr>
              <a:buSzPts val="1400"/>
              <a:buFont typeface="Arial"/>
              <a:defRPr sz="1400" b="1" u="sng">
                <a:solidFill>
                  <a:srgbClr val="000000"/>
                </a:solidFill>
              </a:defRPr>
            </a:pPr>
            <a:r>
              <a:t>Principio de ocultación:</a:t>
            </a:r>
            <a:r>
              <a:rPr u="none"/>
              <a:t> </a:t>
            </a:r>
            <a:r>
              <a:rPr b="0" u="none"/>
              <a:t>Cada objeto está aislado del exterior y cada objeto expone una “interfaz” a otros objetos especificando cómo pueden interactuar con los objetos de la clase. El aislamiento protege a las propiedades contra su modificación por quién no tenga derecho a acceder a ellas.</a:t>
            </a:r>
            <a:endParaRPr sz="2000"/>
          </a:p>
          <a:p>
            <a:pPr marL="758951" lvl="1" indent="-342900">
              <a:spcBef>
                <a:spcPts val="400"/>
              </a:spcBef>
              <a:buClr>
                <a:srgbClr val="275C9D"/>
              </a:buClr>
              <a:buSzPts val="1400"/>
              <a:buFont typeface="Arial"/>
              <a:defRPr sz="1400" b="1" u="sng">
                <a:solidFill>
                  <a:srgbClr val="000000"/>
                </a:solidFill>
              </a:defRPr>
            </a:pPr>
            <a:r>
              <a:t>Recolección de basura</a:t>
            </a:r>
            <a:r>
              <a:rPr u="none"/>
              <a:t>: </a:t>
            </a:r>
            <a:r>
              <a:rPr b="0" u="none"/>
              <a:t>(C++ no posee recolector de basura) Se refiere al entorno por lo cual los objetos se destruyen y se desvincula la memoria asociada. En C++ se utiliza el patrón RAII (Resource acquisition is initilization)</a:t>
            </a:r>
          </a:p>
        </p:txBody>
      </p:sp>
      <p:sp>
        <p:nvSpPr>
          <p:cNvPr id="523" name="Shape 192"/>
          <p:cNvSpPr txBox="1">
            <a:spLocks noGrp="1"/>
          </p:cNvSpPr>
          <p:nvPr>
            <p:ph type="title"/>
          </p:nvPr>
        </p:nvSpPr>
        <p:spPr>
          <a:xfrm>
            <a:off x="316555" y="24452"/>
            <a:ext cx="8229601" cy="852600"/>
          </a:xfrm>
          <a:prstGeom prst="rect">
            <a:avLst/>
          </a:prstGeom>
        </p:spPr>
        <p:txBody>
          <a:bodyPr lIns="0" tIns="0" rIns="0" bIns="0"/>
          <a:lstStyle>
            <a:lvl1pPr marL="165100" indent="-330200"/>
          </a:lstStyle>
          <a:p>
            <a:r>
              <a:t>Introducción</a:t>
            </a:r>
          </a:p>
        </p:txBody>
      </p:sp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Shape 13"/>
          <p:cNvSpPr txBox="1">
            <a:spLocks noGrp="1"/>
          </p:cNvSpPr>
          <p:nvPr>
            <p:ph type="sldNum" sz="quarter" idx="2"/>
          </p:nvPr>
        </p:nvSpPr>
        <p:spPr>
          <a:xfrm>
            <a:off x="8657167" y="6577501"/>
            <a:ext cx="168090" cy="14783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43</a:t>
            </a:fld>
            <a:endParaRPr/>
          </a:p>
        </p:txBody>
      </p:sp>
      <p:sp>
        <p:nvSpPr>
          <p:cNvPr id="526" name="Shape 192"/>
          <p:cNvSpPr txBox="1">
            <a:spLocks noGrp="1"/>
          </p:cNvSpPr>
          <p:nvPr>
            <p:ph type="title"/>
          </p:nvPr>
        </p:nvSpPr>
        <p:spPr>
          <a:xfrm>
            <a:off x="316555" y="24452"/>
            <a:ext cx="8229601" cy="852600"/>
          </a:xfrm>
          <a:prstGeom prst="rect">
            <a:avLst/>
          </a:prstGeom>
        </p:spPr>
        <p:txBody>
          <a:bodyPr lIns="0" tIns="0" rIns="0" bIns="0"/>
          <a:lstStyle>
            <a:lvl1pPr marL="165100" indent="-330200"/>
          </a:lstStyle>
          <a:p>
            <a:r>
              <a:t>Introducción – Ley de Demeter</a:t>
            </a:r>
          </a:p>
        </p:txBody>
      </p:sp>
      <p:sp>
        <p:nvSpPr>
          <p:cNvPr id="527" name="Text Placeholder 2"/>
          <p:cNvSpPr txBox="1">
            <a:spLocks noGrp="1"/>
          </p:cNvSpPr>
          <p:nvPr>
            <p:ph type="body" idx="1"/>
          </p:nvPr>
        </p:nvSpPr>
        <p:spPr>
          <a:xfrm>
            <a:off x="457200" y="1189037"/>
            <a:ext cx="8229600" cy="4525963"/>
          </a:xfrm>
          <a:prstGeom prst="rect">
            <a:avLst/>
          </a:prstGeom>
        </p:spPr>
        <p:txBody>
          <a:bodyPr/>
          <a:lstStyle/>
          <a:p>
            <a:pPr marL="329184" indent="-197510" defTabSz="877823">
              <a:spcBef>
                <a:spcPts val="900"/>
              </a:spcBef>
              <a:buSzPts val="2300"/>
              <a:defRPr sz="2304"/>
            </a:pPr>
            <a:r>
              <a:t>Principios:</a:t>
            </a:r>
          </a:p>
          <a:p>
            <a:pPr marL="728593" lvl="1" indent="-241400" defTabSz="877823">
              <a:spcBef>
                <a:spcPts val="300"/>
              </a:spcBef>
              <a:buClr>
                <a:srgbClr val="275C9D"/>
              </a:buClr>
              <a:buSzPts val="1900"/>
              <a:buFont typeface="Arial"/>
              <a:defRPr sz="1919">
                <a:solidFill>
                  <a:srgbClr val="000000"/>
                </a:solidFill>
              </a:defRPr>
            </a:pPr>
            <a:r>
              <a:t>Cada unidad debe tener un limitado conocimiento sobre otras unidad y solo conocer aquellas unidad estrechamente relacionadas.</a:t>
            </a:r>
          </a:p>
          <a:p>
            <a:pPr marL="728593" lvl="1" indent="-241400" defTabSz="877823">
              <a:spcBef>
                <a:spcPts val="300"/>
              </a:spcBef>
              <a:buClr>
                <a:srgbClr val="275C9D"/>
              </a:buClr>
              <a:buSzPts val="1900"/>
              <a:buFont typeface="Arial"/>
              <a:defRPr sz="1919">
                <a:solidFill>
                  <a:srgbClr val="000000"/>
                </a:solidFill>
              </a:defRPr>
            </a:pPr>
            <a:r>
              <a:t> Cada unidad debe hablar solo a sus amigos y no hablar con extraños</a:t>
            </a:r>
          </a:p>
          <a:p>
            <a:pPr marL="728593" lvl="1" indent="-241400" defTabSz="877823">
              <a:spcBef>
                <a:spcPts val="300"/>
              </a:spcBef>
              <a:buClr>
                <a:srgbClr val="275C9D"/>
              </a:buClr>
              <a:buSzPts val="1900"/>
              <a:buFont typeface="Arial"/>
              <a:defRPr sz="1919">
                <a:solidFill>
                  <a:srgbClr val="000000"/>
                </a:solidFill>
              </a:defRPr>
            </a:pPr>
            <a:r>
              <a:t>Solo hablar con sus amigos inmediatos</a:t>
            </a:r>
          </a:p>
          <a:p>
            <a:pPr marL="329184" indent="-197510" defTabSz="877823">
              <a:spcBef>
                <a:spcPts val="900"/>
              </a:spcBef>
              <a:buSzPts val="2300"/>
              <a:defRPr sz="2304"/>
            </a:pPr>
            <a:r>
              <a:t>La noción fundamentar es que dado un objeto, este debería asumir tan poco como sea posible sobre la estructura o propiedades de cualquier otro.</a:t>
            </a:r>
          </a:p>
          <a:p>
            <a:pPr marL="329184" indent="-197510" defTabSz="877823">
              <a:spcBef>
                <a:spcPts val="900"/>
              </a:spcBef>
              <a:buSzPts val="2300"/>
              <a:defRPr sz="2304"/>
            </a:pPr>
            <a:r>
              <a:t>Justificación: Romper dependencias entre objetos para que las implementaciones puedan cambiar sin romper código existente</a:t>
            </a:r>
          </a:p>
        </p:txBody>
      </p:sp>
    </p:spTree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Shape 13"/>
          <p:cNvSpPr txBox="1">
            <a:spLocks noGrp="1"/>
          </p:cNvSpPr>
          <p:nvPr>
            <p:ph type="sldNum" sz="quarter" idx="2"/>
          </p:nvPr>
        </p:nvSpPr>
        <p:spPr>
          <a:xfrm>
            <a:off x="8657167" y="6577501"/>
            <a:ext cx="168090" cy="14783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44</a:t>
            </a:fld>
            <a:endParaRPr/>
          </a:p>
        </p:txBody>
      </p:sp>
      <p:sp>
        <p:nvSpPr>
          <p:cNvPr id="530" name="Shape 192"/>
          <p:cNvSpPr txBox="1">
            <a:spLocks noGrp="1"/>
          </p:cNvSpPr>
          <p:nvPr>
            <p:ph type="title"/>
          </p:nvPr>
        </p:nvSpPr>
        <p:spPr>
          <a:xfrm>
            <a:off x="316555" y="24452"/>
            <a:ext cx="8229601" cy="852600"/>
          </a:xfrm>
          <a:prstGeom prst="rect">
            <a:avLst/>
          </a:prstGeom>
        </p:spPr>
        <p:txBody>
          <a:bodyPr lIns="0" tIns="0" rIns="0" bIns="0"/>
          <a:lstStyle>
            <a:lvl1pPr marL="165100" indent="-330200"/>
          </a:lstStyle>
          <a:p>
            <a:r>
              <a:t>Herencia</a:t>
            </a:r>
          </a:p>
        </p:txBody>
      </p:sp>
      <p:sp>
        <p:nvSpPr>
          <p:cNvPr id="531" name="Text Placeholder 2"/>
          <p:cNvSpPr txBox="1">
            <a:spLocks noGrp="1"/>
          </p:cNvSpPr>
          <p:nvPr>
            <p:ph type="body" idx="1"/>
          </p:nvPr>
        </p:nvSpPr>
        <p:spPr>
          <a:xfrm>
            <a:off x="457200" y="1189037"/>
            <a:ext cx="8229600" cy="4525963"/>
          </a:xfrm>
          <a:prstGeom prst="rect">
            <a:avLst/>
          </a:prstGeom>
        </p:spPr>
        <p:txBody>
          <a:bodyPr/>
          <a:lstStyle/>
          <a:p>
            <a:r>
              <a:t>La idea de la herencia es implementar una relación entre una clase base y una clase derivada. Las características de las clases bases son transferidas a las clases heredas</a:t>
            </a:r>
          </a:p>
        </p:txBody>
      </p:sp>
      <p:pic>
        <p:nvPicPr>
          <p:cNvPr id="532" name="Picture 21" descr="Picture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0960" y="2866053"/>
            <a:ext cx="5435667" cy="300837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Shape 13"/>
          <p:cNvSpPr txBox="1">
            <a:spLocks noGrp="1"/>
          </p:cNvSpPr>
          <p:nvPr>
            <p:ph type="sldNum" sz="quarter" idx="2"/>
          </p:nvPr>
        </p:nvSpPr>
        <p:spPr>
          <a:xfrm>
            <a:off x="8657167" y="6577501"/>
            <a:ext cx="168090" cy="14783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45</a:t>
            </a:fld>
            <a:endParaRPr/>
          </a:p>
        </p:txBody>
      </p:sp>
      <p:sp>
        <p:nvSpPr>
          <p:cNvPr id="535" name="Shape 192"/>
          <p:cNvSpPr txBox="1">
            <a:spLocks noGrp="1"/>
          </p:cNvSpPr>
          <p:nvPr>
            <p:ph type="title"/>
          </p:nvPr>
        </p:nvSpPr>
        <p:spPr>
          <a:xfrm>
            <a:off x="316555" y="24452"/>
            <a:ext cx="8229601" cy="852600"/>
          </a:xfrm>
          <a:prstGeom prst="rect">
            <a:avLst/>
          </a:prstGeom>
        </p:spPr>
        <p:txBody>
          <a:bodyPr lIns="0" tIns="0" rIns="0" bIns="0"/>
          <a:lstStyle>
            <a:lvl1pPr marL="165100" indent="-330200"/>
          </a:lstStyle>
          <a:p>
            <a:r>
              <a:t>Herencia</a:t>
            </a:r>
          </a:p>
        </p:txBody>
      </p:sp>
      <p:sp>
        <p:nvSpPr>
          <p:cNvPr id="536" name="Text Placeholder 2"/>
          <p:cNvSpPr txBox="1">
            <a:spLocks noGrp="1"/>
          </p:cNvSpPr>
          <p:nvPr>
            <p:ph type="body" sz="quarter" idx="1"/>
          </p:nvPr>
        </p:nvSpPr>
        <p:spPr>
          <a:xfrm>
            <a:off x="457200" y="1189037"/>
            <a:ext cx="8229600" cy="1341099"/>
          </a:xfrm>
          <a:prstGeom prst="rect">
            <a:avLst/>
          </a:prstGeom>
        </p:spPr>
        <p:txBody>
          <a:bodyPr/>
          <a:lstStyle/>
          <a:p>
            <a:pPr marL="312039" indent="-187223" defTabSz="832104">
              <a:spcBef>
                <a:spcPts val="900"/>
              </a:spcBef>
              <a:buSzPts val="1800"/>
              <a:defRPr sz="1820"/>
            </a:pPr>
            <a:r>
              <a:t>Cada clase que es derivada de una o más bases, que a su vez derivan de otras clases, forman un jerarquía de herencia.</a:t>
            </a:r>
          </a:p>
          <a:p>
            <a:pPr marL="312039" indent="-187223" defTabSz="832104">
              <a:spcBef>
                <a:spcPts val="900"/>
              </a:spcBef>
              <a:buSzPts val="1800"/>
              <a:defRPr sz="1820"/>
            </a:pPr>
            <a:r>
              <a:t>Una clase derivada puede acceder a todos los miembros de su clase base que no sean privados.</a:t>
            </a:r>
          </a:p>
        </p:txBody>
      </p:sp>
      <p:pic>
        <p:nvPicPr>
          <p:cNvPr id="537" name="Picture 1" descr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566" y="2676202"/>
            <a:ext cx="4277618" cy="326296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Shape 13"/>
          <p:cNvSpPr txBox="1">
            <a:spLocks noGrp="1"/>
          </p:cNvSpPr>
          <p:nvPr>
            <p:ph type="sldNum" sz="quarter" idx="2"/>
          </p:nvPr>
        </p:nvSpPr>
        <p:spPr>
          <a:xfrm>
            <a:off x="8657167" y="6577501"/>
            <a:ext cx="168090" cy="14783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46</a:t>
            </a:fld>
            <a:endParaRPr/>
          </a:p>
        </p:txBody>
      </p:sp>
      <p:sp>
        <p:nvSpPr>
          <p:cNvPr id="540" name="Shape 192"/>
          <p:cNvSpPr txBox="1">
            <a:spLocks noGrp="1"/>
          </p:cNvSpPr>
          <p:nvPr>
            <p:ph type="title"/>
          </p:nvPr>
        </p:nvSpPr>
        <p:spPr>
          <a:xfrm>
            <a:off x="316555" y="24452"/>
            <a:ext cx="8229601" cy="852600"/>
          </a:xfrm>
          <a:prstGeom prst="rect">
            <a:avLst/>
          </a:prstGeom>
        </p:spPr>
        <p:txBody>
          <a:bodyPr lIns="0" tIns="0" rIns="0" bIns="0"/>
          <a:lstStyle>
            <a:lvl1pPr marL="165100" indent="-330200"/>
          </a:lstStyle>
          <a:p>
            <a:r>
              <a:t>Herencia – Type Slicing</a:t>
            </a:r>
          </a:p>
        </p:txBody>
      </p:sp>
      <p:sp>
        <p:nvSpPr>
          <p:cNvPr id="541" name="Text Placeholder 2"/>
          <p:cNvSpPr txBox="1">
            <a:spLocks noGrp="1"/>
          </p:cNvSpPr>
          <p:nvPr>
            <p:ph type="body" sz="quarter" idx="1"/>
          </p:nvPr>
        </p:nvSpPr>
        <p:spPr>
          <a:xfrm>
            <a:off x="457200" y="1189037"/>
            <a:ext cx="8229600" cy="1341099"/>
          </a:xfrm>
          <a:prstGeom prst="rect">
            <a:avLst/>
          </a:prstGeom>
        </p:spPr>
        <p:txBody>
          <a:bodyPr/>
          <a:lstStyle/>
          <a:p>
            <a:pPr marL="137160" indent="-82296" defTabSz="365760">
              <a:spcBef>
                <a:spcPts val="400"/>
              </a:spcBef>
              <a:buSzPts val="800"/>
              <a:defRPr sz="800"/>
            </a:pPr>
            <a:r>
              <a:t>Se puede asignar a un objeto de una clase derivada una instancia de una clase base, pero parte de la información se pierde</a:t>
            </a:r>
          </a:p>
          <a:p>
            <a:pPr marL="137160" indent="-82296" defTabSz="365760">
              <a:spcBef>
                <a:spcPts val="400"/>
              </a:spcBef>
              <a:buSzPts val="800"/>
              <a:defRPr sz="800"/>
            </a:pPr>
            <a:r>
              <a:t>En el siguiente ejemplo:</a:t>
            </a:r>
          </a:p>
          <a:p>
            <a:pPr marL="137160" indent="-82296" defTabSz="365760">
              <a:spcBef>
                <a:spcPts val="400"/>
              </a:spcBef>
              <a:buSzPts val="800"/>
              <a:defRPr sz="800"/>
            </a:pPr>
            <a:endParaRPr/>
          </a:p>
          <a:p>
            <a:pPr marL="137160" indent="-82296" defTabSz="365760">
              <a:spcBef>
                <a:spcPts val="400"/>
              </a:spcBef>
              <a:buSzPts val="800"/>
              <a:defRPr sz="800"/>
            </a:pPr>
            <a:endParaRPr/>
          </a:p>
          <a:p>
            <a:pPr marL="137160" indent="-82296" defTabSz="365760">
              <a:spcBef>
                <a:spcPts val="400"/>
              </a:spcBef>
              <a:buSzPts val="800"/>
              <a:defRPr sz="800"/>
            </a:pPr>
            <a:r>
              <a:t>El objeto de tipo b tiene 2 miembros: foo y bar. Sin embargo, si se realiza la siguiente asignación:</a:t>
            </a:r>
          </a:p>
          <a:p>
            <a:pPr marL="137160" indent="-82296" defTabSz="365760">
              <a:spcBef>
                <a:spcPts val="400"/>
              </a:spcBef>
              <a:buSzPts val="800"/>
              <a:defRPr sz="800"/>
            </a:pPr>
            <a:endParaRPr/>
          </a:p>
          <a:p>
            <a:pPr marL="137160" indent="-82296" defTabSz="365760">
              <a:spcBef>
                <a:spcPts val="400"/>
              </a:spcBef>
              <a:buSzPts val="800"/>
              <a:defRPr sz="800"/>
            </a:pPr>
            <a:endParaRPr/>
          </a:p>
          <a:p>
            <a:pPr marL="137160" indent="-82296" defTabSz="365760">
              <a:spcBef>
                <a:spcPts val="400"/>
              </a:spcBef>
              <a:buSzPts val="800"/>
              <a:defRPr sz="800"/>
            </a:pPr>
            <a:r>
              <a:t>La información de b sobre el miembro bar se pierde en a</a:t>
            </a:r>
          </a:p>
        </p:txBody>
      </p:sp>
      <p:pic>
        <p:nvPicPr>
          <p:cNvPr id="542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6528" y="2467019"/>
            <a:ext cx="2486026" cy="485776"/>
          </a:xfrm>
          <a:prstGeom prst="rect">
            <a:avLst/>
          </a:prstGeom>
          <a:ln w="12700">
            <a:miter lim="400000"/>
          </a:ln>
        </p:spPr>
      </p:pic>
      <p:pic>
        <p:nvPicPr>
          <p:cNvPr id="543" name="Picture 4" descr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9450" y="3978364"/>
            <a:ext cx="876300" cy="5048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Shape 13"/>
          <p:cNvSpPr txBox="1">
            <a:spLocks noGrp="1"/>
          </p:cNvSpPr>
          <p:nvPr>
            <p:ph type="sldNum" sz="quarter" idx="2"/>
          </p:nvPr>
        </p:nvSpPr>
        <p:spPr>
          <a:xfrm>
            <a:off x="8657167" y="6577501"/>
            <a:ext cx="168090" cy="14783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47</a:t>
            </a:fld>
            <a:endParaRPr/>
          </a:p>
        </p:txBody>
      </p:sp>
      <p:sp>
        <p:nvSpPr>
          <p:cNvPr id="546" name="Shape 192"/>
          <p:cNvSpPr txBox="1">
            <a:spLocks noGrp="1"/>
          </p:cNvSpPr>
          <p:nvPr>
            <p:ph type="title"/>
          </p:nvPr>
        </p:nvSpPr>
        <p:spPr>
          <a:xfrm>
            <a:off x="316555" y="24452"/>
            <a:ext cx="8229601" cy="852600"/>
          </a:xfrm>
          <a:prstGeom prst="rect">
            <a:avLst/>
          </a:prstGeom>
        </p:spPr>
        <p:txBody>
          <a:bodyPr lIns="0" tIns="0" rIns="0" bIns="0"/>
          <a:lstStyle>
            <a:lvl1pPr marL="165100" indent="-330200"/>
          </a:lstStyle>
          <a:p>
            <a:r>
              <a:t>Herencia – Tipos de Herencia</a:t>
            </a:r>
          </a:p>
        </p:txBody>
      </p:sp>
      <p:pic>
        <p:nvPicPr>
          <p:cNvPr id="547" name="Picture 1" descr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209" y="1262015"/>
            <a:ext cx="2257426" cy="2114551"/>
          </a:xfrm>
          <a:prstGeom prst="rect">
            <a:avLst/>
          </a:prstGeom>
          <a:ln w="12700">
            <a:miter lim="400000"/>
          </a:ln>
        </p:spPr>
      </p:pic>
      <p:pic>
        <p:nvPicPr>
          <p:cNvPr id="548" name="Picture 5" descr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209" y="3843244"/>
            <a:ext cx="3648076" cy="2047876"/>
          </a:xfrm>
          <a:prstGeom prst="rect">
            <a:avLst/>
          </a:prstGeom>
          <a:ln w="12700">
            <a:miter lim="400000"/>
          </a:ln>
        </p:spPr>
      </p:pic>
      <p:pic>
        <p:nvPicPr>
          <p:cNvPr id="549" name="Picture 6" descr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5230" y="1481090"/>
            <a:ext cx="3590926" cy="1676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550" name="Picture 7" descr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5232" y="3761530"/>
            <a:ext cx="3910416" cy="152956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Shape 13"/>
          <p:cNvSpPr txBox="1">
            <a:spLocks noGrp="1"/>
          </p:cNvSpPr>
          <p:nvPr>
            <p:ph type="sldNum" sz="quarter" idx="2"/>
          </p:nvPr>
        </p:nvSpPr>
        <p:spPr>
          <a:xfrm>
            <a:off x="8657167" y="6577501"/>
            <a:ext cx="168090" cy="14783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48</a:t>
            </a:fld>
            <a:endParaRPr/>
          </a:p>
        </p:txBody>
      </p:sp>
      <p:sp>
        <p:nvSpPr>
          <p:cNvPr id="553" name="Shape 192"/>
          <p:cNvSpPr txBox="1">
            <a:spLocks noGrp="1"/>
          </p:cNvSpPr>
          <p:nvPr>
            <p:ph type="title"/>
          </p:nvPr>
        </p:nvSpPr>
        <p:spPr>
          <a:xfrm>
            <a:off x="316555" y="24452"/>
            <a:ext cx="8229601" cy="852600"/>
          </a:xfrm>
          <a:prstGeom prst="rect">
            <a:avLst/>
          </a:prstGeom>
        </p:spPr>
        <p:txBody>
          <a:bodyPr lIns="0" tIns="0" rIns="0" bIns="0"/>
          <a:lstStyle>
            <a:lvl1pPr marL="165100" indent="-330200"/>
          </a:lstStyle>
          <a:p>
            <a:r>
              <a:t>Herencia – Llamadas a constructor de la clase base</a:t>
            </a:r>
          </a:p>
        </p:txBody>
      </p:sp>
      <p:sp>
        <p:nvSpPr>
          <p:cNvPr id="554" name="Text Placeholder 2"/>
          <p:cNvSpPr txBox="1">
            <a:spLocks noGrp="1"/>
          </p:cNvSpPr>
          <p:nvPr>
            <p:ph type="body" sz="half" idx="1"/>
          </p:nvPr>
        </p:nvSpPr>
        <p:spPr>
          <a:xfrm>
            <a:off x="457200" y="1189037"/>
            <a:ext cx="8229600" cy="1713962"/>
          </a:xfrm>
          <a:prstGeom prst="rect">
            <a:avLst/>
          </a:prstGeom>
        </p:spPr>
        <p:txBody>
          <a:bodyPr/>
          <a:lstStyle/>
          <a:p>
            <a:pPr>
              <a:buSzPts val="2000"/>
              <a:defRPr sz="2000"/>
            </a:pPr>
            <a:r>
              <a:t>Los constructores de la clase base son llamados automáticamente si no tienen lista de argumento. </a:t>
            </a:r>
          </a:p>
          <a:p>
            <a:pPr>
              <a:buSzPts val="2000"/>
              <a:defRPr sz="2000"/>
            </a:pPr>
            <a:r>
              <a:t>Si se quiere llamar a un constructor de superclase con argumento, se debe usar la lista de inicialización de la subclase</a:t>
            </a:r>
          </a:p>
        </p:txBody>
      </p:sp>
      <p:pic>
        <p:nvPicPr>
          <p:cNvPr id="555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9762" y="2793090"/>
            <a:ext cx="4734203" cy="353362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Shape 13"/>
          <p:cNvSpPr txBox="1">
            <a:spLocks noGrp="1"/>
          </p:cNvSpPr>
          <p:nvPr>
            <p:ph type="sldNum" sz="quarter" idx="2"/>
          </p:nvPr>
        </p:nvSpPr>
        <p:spPr>
          <a:xfrm>
            <a:off x="8657167" y="6577501"/>
            <a:ext cx="168090" cy="14783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49</a:t>
            </a:fld>
            <a:endParaRPr/>
          </a:p>
        </p:txBody>
      </p:sp>
      <p:sp>
        <p:nvSpPr>
          <p:cNvPr id="558" name="Shape 192"/>
          <p:cNvSpPr txBox="1">
            <a:spLocks noGrp="1"/>
          </p:cNvSpPr>
          <p:nvPr>
            <p:ph type="title"/>
          </p:nvPr>
        </p:nvSpPr>
        <p:spPr>
          <a:xfrm>
            <a:off x="316555" y="24452"/>
            <a:ext cx="8229601" cy="852600"/>
          </a:xfrm>
          <a:prstGeom prst="rect">
            <a:avLst/>
          </a:prstGeom>
        </p:spPr>
        <p:txBody>
          <a:bodyPr lIns="0" tIns="0" rIns="0" bIns="0"/>
          <a:lstStyle>
            <a:lvl1pPr marL="165100" indent="-330200"/>
          </a:lstStyle>
          <a:p>
            <a:r>
              <a:t>Herencia Múltiple – Problema del Diamante</a:t>
            </a:r>
          </a:p>
        </p:txBody>
      </p:sp>
      <p:sp>
        <p:nvSpPr>
          <p:cNvPr id="559" name="Text Placeholder 3"/>
          <p:cNvSpPr txBox="1">
            <a:spLocks noGrp="1"/>
          </p:cNvSpPr>
          <p:nvPr>
            <p:ph type="body" sz="half" idx="1"/>
          </p:nvPr>
        </p:nvSpPr>
        <p:spPr>
          <a:xfrm>
            <a:off x="457200" y="1189037"/>
            <a:ext cx="8229600" cy="1705083"/>
          </a:xfrm>
          <a:prstGeom prst="rect">
            <a:avLst/>
          </a:prstGeom>
        </p:spPr>
        <p:txBody>
          <a:bodyPr/>
          <a:lstStyle/>
          <a:p>
            <a:r>
              <a:t>C++ permite la herencia múltiple, esto quiere decir que una clase puede heredar de una o más clases.</a:t>
            </a:r>
          </a:p>
        </p:txBody>
      </p:sp>
      <p:pic>
        <p:nvPicPr>
          <p:cNvPr id="560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7375" y="3111947"/>
            <a:ext cx="5429250" cy="31908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ubtitle 1"/>
          <p:cNvSpPr txBox="1">
            <a:spLocks noGrp="1"/>
          </p:cNvSpPr>
          <p:nvPr>
            <p:ph type="body" sz="quarter" idx="1"/>
          </p:nvPr>
        </p:nvSpPr>
        <p:spPr>
          <a:xfrm>
            <a:off x="1534886" y="5605283"/>
            <a:ext cx="6770914" cy="369333"/>
          </a:xfrm>
          <a:prstGeom prst="rect">
            <a:avLst/>
          </a:prstGeom>
        </p:spPr>
        <p:txBody>
          <a:bodyPr/>
          <a:lstStyle>
            <a:lvl1pPr defTabSz="694944">
              <a:defRPr sz="1368"/>
            </a:lvl1pPr>
          </a:lstStyle>
          <a:p>
            <a:r>
              <a:t>Palabras más importantes y como utilizarlas</a:t>
            </a:r>
          </a:p>
        </p:txBody>
      </p:sp>
      <p:sp>
        <p:nvSpPr>
          <p:cNvPr id="237" name="Shape 80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0" tIns="0" rIns="0" bIns="0"/>
          <a:lstStyle>
            <a:lvl1pPr marL="254000" indent="-508000" algn="ctr"/>
          </a:lstStyle>
          <a:p>
            <a:r>
              <a:t>Palabras claves</a:t>
            </a:r>
          </a:p>
        </p:txBody>
      </p:sp>
    </p:spTree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Shape 13"/>
          <p:cNvSpPr txBox="1">
            <a:spLocks noGrp="1"/>
          </p:cNvSpPr>
          <p:nvPr>
            <p:ph type="sldNum" sz="quarter" idx="2"/>
          </p:nvPr>
        </p:nvSpPr>
        <p:spPr>
          <a:xfrm>
            <a:off x="8657167" y="6577501"/>
            <a:ext cx="168090" cy="14783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50</a:t>
            </a:fld>
            <a:endParaRPr/>
          </a:p>
        </p:txBody>
      </p:sp>
      <p:sp>
        <p:nvSpPr>
          <p:cNvPr id="563" name="Shape 192"/>
          <p:cNvSpPr txBox="1">
            <a:spLocks noGrp="1"/>
          </p:cNvSpPr>
          <p:nvPr>
            <p:ph type="title"/>
          </p:nvPr>
        </p:nvSpPr>
        <p:spPr>
          <a:xfrm>
            <a:off x="316555" y="24452"/>
            <a:ext cx="8229601" cy="852600"/>
          </a:xfrm>
          <a:prstGeom prst="rect">
            <a:avLst/>
          </a:prstGeom>
        </p:spPr>
        <p:txBody>
          <a:bodyPr lIns="0" tIns="0" rIns="0" bIns="0"/>
          <a:lstStyle>
            <a:lvl1pPr marL="165100" indent="-330200"/>
          </a:lstStyle>
          <a:p>
            <a:r>
              <a:t>Herencia Múltiple – Problema del Diamante</a:t>
            </a:r>
          </a:p>
        </p:txBody>
      </p:sp>
      <p:pic>
        <p:nvPicPr>
          <p:cNvPr id="564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392" y="1123394"/>
            <a:ext cx="4781892" cy="2844925"/>
          </a:xfrm>
          <a:prstGeom prst="rect">
            <a:avLst/>
          </a:prstGeom>
          <a:ln w="12700">
            <a:miter lim="400000"/>
          </a:ln>
        </p:spPr>
      </p:pic>
      <p:pic>
        <p:nvPicPr>
          <p:cNvPr id="565" name="Picture 5" descr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8603" y="1123394"/>
            <a:ext cx="3752436" cy="2531764"/>
          </a:xfrm>
          <a:prstGeom prst="rect">
            <a:avLst/>
          </a:prstGeom>
          <a:ln w="12700">
            <a:miter lim="400000"/>
          </a:ln>
        </p:spPr>
      </p:pic>
      <p:pic>
        <p:nvPicPr>
          <p:cNvPr id="566" name="Picture 6" descr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7231" y="3968317"/>
            <a:ext cx="2524126" cy="2152651"/>
          </a:xfrm>
          <a:prstGeom prst="rect">
            <a:avLst/>
          </a:prstGeom>
          <a:ln w="12700">
            <a:miter lim="400000"/>
          </a:ln>
        </p:spPr>
      </p:pic>
      <p:sp>
        <p:nvSpPr>
          <p:cNvPr id="567" name="TextBox 9"/>
          <p:cNvSpPr txBox="1"/>
          <p:nvPr/>
        </p:nvSpPr>
        <p:spPr>
          <a:xfrm>
            <a:off x="4431355" y="4439253"/>
            <a:ext cx="2679659" cy="907950"/>
          </a:xfrm>
          <a:prstGeom prst="rect">
            <a:avLst/>
          </a:prstGeom>
          <a:ln>
            <a:solidFill>
              <a:srgbClr val="FF000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r>
              <a:t>El compilador no puede distinguir si debe ejecutar el breathe() de Animal o el de Reptile</a:t>
            </a:r>
          </a:p>
        </p:txBody>
      </p:sp>
    </p:spTree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Shape 13"/>
          <p:cNvSpPr txBox="1">
            <a:spLocks noGrp="1"/>
          </p:cNvSpPr>
          <p:nvPr>
            <p:ph type="sldNum" sz="quarter" idx="2"/>
          </p:nvPr>
        </p:nvSpPr>
        <p:spPr>
          <a:xfrm>
            <a:off x="8657167" y="6577501"/>
            <a:ext cx="168090" cy="14783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51</a:t>
            </a:fld>
            <a:endParaRPr/>
          </a:p>
        </p:txBody>
      </p:sp>
      <p:sp>
        <p:nvSpPr>
          <p:cNvPr id="570" name="Shape 192"/>
          <p:cNvSpPr txBox="1">
            <a:spLocks noGrp="1"/>
          </p:cNvSpPr>
          <p:nvPr>
            <p:ph type="title"/>
          </p:nvPr>
        </p:nvSpPr>
        <p:spPr>
          <a:xfrm>
            <a:off x="316555" y="24452"/>
            <a:ext cx="8229601" cy="852600"/>
          </a:xfrm>
          <a:prstGeom prst="rect">
            <a:avLst/>
          </a:prstGeom>
        </p:spPr>
        <p:txBody>
          <a:bodyPr lIns="0" tIns="0" rIns="0" bIns="0"/>
          <a:lstStyle>
            <a:lvl1pPr marL="165100" indent="-330200"/>
          </a:lstStyle>
          <a:p>
            <a:r>
              <a:t>Herencia Múltiple – Herencia Virtual </a:t>
            </a:r>
          </a:p>
        </p:txBody>
      </p:sp>
      <p:sp>
        <p:nvSpPr>
          <p:cNvPr id="571" name="Text Placeholder 3"/>
          <p:cNvSpPr txBox="1">
            <a:spLocks noGrp="1"/>
          </p:cNvSpPr>
          <p:nvPr>
            <p:ph type="body" idx="1"/>
          </p:nvPr>
        </p:nvSpPr>
        <p:spPr>
          <a:xfrm>
            <a:off x="457200" y="1189036"/>
            <a:ext cx="8229600" cy="4847779"/>
          </a:xfrm>
          <a:prstGeom prst="rect">
            <a:avLst/>
          </a:prstGeom>
        </p:spPr>
        <p:txBody>
          <a:bodyPr/>
          <a:lstStyle/>
          <a:p>
            <a:r>
              <a:t>Dos problemas surgen del anterior problema:</a:t>
            </a:r>
          </a:p>
          <a:p>
            <a:pPr marL="594359" indent="-457200">
              <a:buFontTx/>
              <a:buAutoNum type="arabicPeriod"/>
            </a:pPr>
            <a:r>
              <a:t>Hay dos instancias de la clase LivingThing por cada objeto Snake: </a:t>
            </a:r>
          </a:p>
          <a:p>
            <a:pPr marL="1113282" lvl="2" indent="-285750">
              <a:spcBef>
                <a:spcPts val="400"/>
              </a:spcBef>
              <a:buClr>
                <a:srgbClr val="275C9D"/>
              </a:buClr>
              <a:buSzPts val="1700"/>
              <a:buFont typeface="Arial"/>
              <a:defRPr sz="1700">
                <a:solidFill>
                  <a:srgbClr val="000000"/>
                </a:solidFill>
              </a:defRPr>
            </a:pPr>
            <a:r>
              <a:t>Se soluciona haciendo que Animal y Reptile hereden vitrtualmente de LivingThing</a:t>
            </a:r>
          </a:p>
          <a:p>
            <a:pPr marL="594359" indent="-457200">
              <a:buFontTx/>
              <a:buAutoNum type="arabicPeriod"/>
            </a:pPr>
            <a:r>
              <a:t>Hay una ambigüedad cuando se llama el método breathe(). Tiene más de una solución posible:</a:t>
            </a:r>
          </a:p>
          <a:p>
            <a:pPr marL="1284732" lvl="2" indent="-457200">
              <a:spcBef>
                <a:spcPts val="400"/>
              </a:spcBef>
              <a:buClr>
                <a:srgbClr val="275C9D"/>
              </a:buClr>
              <a:buSzPts val="1700"/>
              <a:buFont typeface="Arial"/>
              <a:defRPr sz="1700">
                <a:solidFill>
                  <a:srgbClr val="000000"/>
                </a:solidFill>
              </a:defRPr>
            </a:pPr>
            <a:r>
              <a:t>Sobrecargar el método breathe() en la clase Snake</a:t>
            </a:r>
          </a:p>
          <a:p>
            <a:pPr marL="1284732" lvl="2" indent="-457200">
              <a:spcBef>
                <a:spcPts val="400"/>
              </a:spcBef>
              <a:buClr>
                <a:srgbClr val="275C9D"/>
              </a:buClr>
              <a:buSzPts val="1700"/>
              <a:buFont typeface="Arial"/>
              <a:defRPr sz="1700">
                <a:solidFill>
                  <a:srgbClr val="000000"/>
                </a:solidFill>
              </a:defRPr>
            </a:pPr>
            <a:r>
              <a:t>Especificar cuál de los dos métodos se desea llamar. Convertir los métodos breathe a públicos</a:t>
            </a:r>
          </a:p>
        </p:txBody>
      </p:sp>
      <p:pic>
        <p:nvPicPr>
          <p:cNvPr id="572" name="Picture 1" descr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0013" y="5025962"/>
            <a:ext cx="2895601" cy="55245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Shape 13"/>
          <p:cNvSpPr txBox="1">
            <a:spLocks noGrp="1"/>
          </p:cNvSpPr>
          <p:nvPr>
            <p:ph type="sldNum" sz="quarter" idx="2"/>
          </p:nvPr>
        </p:nvSpPr>
        <p:spPr>
          <a:xfrm>
            <a:off x="8657167" y="6577501"/>
            <a:ext cx="168090" cy="14783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52</a:t>
            </a:fld>
            <a:endParaRPr/>
          </a:p>
        </p:txBody>
      </p:sp>
      <p:sp>
        <p:nvSpPr>
          <p:cNvPr id="575" name="Shape 192"/>
          <p:cNvSpPr txBox="1">
            <a:spLocks noGrp="1"/>
          </p:cNvSpPr>
          <p:nvPr>
            <p:ph type="title"/>
          </p:nvPr>
        </p:nvSpPr>
        <p:spPr>
          <a:xfrm>
            <a:off x="316555" y="24452"/>
            <a:ext cx="8229601" cy="852600"/>
          </a:xfrm>
          <a:prstGeom prst="rect">
            <a:avLst/>
          </a:prstGeom>
        </p:spPr>
        <p:txBody>
          <a:bodyPr lIns="0" tIns="0" rIns="0" bIns="0"/>
          <a:lstStyle>
            <a:lvl1pPr marL="165100" indent="-330200"/>
          </a:lstStyle>
          <a:p>
            <a:r>
              <a:t>Polimorfismo</a:t>
            </a:r>
          </a:p>
        </p:txBody>
      </p:sp>
      <p:sp>
        <p:nvSpPr>
          <p:cNvPr id="576" name="Text Placeholder 2"/>
          <p:cNvSpPr txBox="1">
            <a:spLocks noGrp="1"/>
          </p:cNvSpPr>
          <p:nvPr>
            <p:ph type="body" sz="half" idx="1"/>
          </p:nvPr>
        </p:nvSpPr>
        <p:spPr>
          <a:xfrm>
            <a:off x="457200" y="1189037"/>
            <a:ext cx="8229600" cy="1713962"/>
          </a:xfrm>
          <a:prstGeom prst="rect">
            <a:avLst/>
          </a:prstGeom>
        </p:spPr>
        <p:txBody>
          <a:bodyPr/>
          <a:lstStyle/>
          <a:p>
            <a:pPr>
              <a:buSzPts val="2000"/>
              <a:defRPr sz="2000"/>
            </a:pPr>
            <a:r>
              <a:t>Significa “muchas formas”. Ocurre cuando hay una jerarquía de clases relacionadas por herencia.</a:t>
            </a:r>
          </a:p>
          <a:p>
            <a:pPr>
              <a:buSzPts val="2000"/>
              <a:defRPr sz="2000"/>
            </a:pPr>
            <a:r>
              <a:t>En C++ lo que significa es que la llamada a una función miembro de un objeto va a causar una ejecución diferente dependiendo del tipo de objeto que invoca esa función.</a:t>
            </a:r>
          </a:p>
        </p:txBody>
      </p:sp>
      <p:pic>
        <p:nvPicPr>
          <p:cNvPr id="577" name="Picture 1" descr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4906" y="2902997"/>
            <a:ext cx="4134188" cy="351512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Shape 13"/>
          <p:cNvSpPr txBox="1">
            <a:spLocks noGrp="1"/>
          </p:cNvSpPr>
          <p:nvPr>
            <p:ph type="sldNum" sz="quarter" idx="2"/>
          </p:nvPr>
        </p:nvSpPr>
        <p:spPr>
          <a:xfrm>
            <a:off x="8657167" y="6577501"/>
            <a:ext cx="168090" cy="14783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53</a:t>
            </a:fld>
            <a:endParaRPr/>
          </a:p>
        </p:txBody>
      </p:sp>
      <p:sp>
        <p:nvSpPr>
          <p:cNvPr id="580" name="Shape 192"/>
          <p:cNvSpPr txBox="1">
            <a:spLocks noGrp="1"/>
          </p:cNvSpPr>
          <p:nvPr>
            <p:ph type="title"/>
          </p:nvPr>
        </p:nvSpPr>
        <p:spPr>
          <a:xfrm>
            <a:off x="316555" y="24452"/>
            <a:ext cx="8229601" cy="852600"/>
          </a:xfrm>
          <a:prstGeom prst="rect">
            <a:avLst/>
          </a:prstGeom>
        </p:spPr>
        <p:txBody>
          <a:bodyPr lIns="0" tIns="0" rIns="0" bIns="0"/>
          <a:lstStyle>
            <a:lvl1pPr marL="165100" indent="-330200"/>
          </a:lstStyle>
          <a:p>
            <a:r>
              <a:t>Polimorfismo – Ejemplo</a:t>
            </a:r>
          </a:p>
        </p:txBody>
      </p:sp>
      <p:pic>
        <p:nvPicPr>
          <p:cNvPr id="581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901" y="982092"/>
            <a:ext cx="3651819" cy="3412356"/>
          </a:xfrm>
          <a:prstGeom prst="rect">
            <a:avLst/>
          </a:prstGeom>
          <a:ln w="12700">
            <a:miter lim="400000"/>
          </a:ln>
        </p:spPr>
      </p:pic>
      <p:pic>
        <p:nvPicPr>
          <p:cNvPr id="582" name="Picture 5" descr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0919" y="982092"/>
            <a:ext cx="3661202" cy="3350211"/>
          </a:xfrm>
          <a:prstGeom prst="rect">
            <a:avLst/>
          </a:prstGeom>
          <a:ln w="12700">
            <a:miter lim="400000"/>
          </a:ln>
        </p:spPr>
      </p:pic>
      <p:pic>
        <p:nvPicPr>
          <p:cNvPr id="583" name="Picture 6" descr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5263" y="4021954"/>
            <a:ext cx="2245556" cy="2696952"/>
          </a:xfrm>
          <a:prstGeom prst="rect">
            <a:avLst/>
          </a:prstGeom>
          <a:ln w="12700">
            <a:miter lim="400000"/>
          </a:ln>
        </p:spPr>
      </p:pic>
      <p:sp>
        <p:nvSpPr>
          <p:cNvPr id="584" name="TextBox 9"/>
          <p:cNvSpPr txBox="1"/>
          <p:nvPr/>
        </p:nvSpPr>
        <p:spPr>
          <a:xfrm>
            <a:off x="4875240" y="4893374"/>
            <a:ext cx="2679658" cy="907950"/>
          </a:xfrm>
          <a:prstGeom prst="rect">
            <a:avLst/>
          </a:prstGeom>
          <a:ln>
            <a:solidFill>
              <a:srgbClr val="FF000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r>
              <a:t>Cuál es la salida por consola? Cuál sería la salida si se convierte en virtual el método área de Shape?</a:t>
            </a:r>
          </a:p>
        </p:txBody>
      </p:sp>
    </p:spTree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Shape 13"/>
          <p:cNvSpPr txBox="1">
            <a:spLocks noGrp="1"/>
          </p:cNvSpPr>
          <p:nvPr>
            <p:ph type="sldNum" sz="quarter" idx="2"/>
          </p:nvPr>
        </p:nvSpPr>
        <p:spPr>
          <a:xfrm>
            <a:off x="8657167" y="6577501"/>
            <a:ext cx="168090" cy="14783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54</a:t>
            </a:fld>
            <a:endParaRPr/>
          </a:p>
        </p:txBody>
      </p:sp>
      <p:sp>
        <p:nvSpPr>
          <p:cNvPr id="587" name="Shape 192"/>
          <p:cNvSpPr txBox="1">
            <a:spLocks noGrp="1"/>
          </p:cNvSpPr>
          <p:nvPr>
            <p:ph type="title"/>
          </p:nvPr>
        </p:nvSpPr>
        <p:spPr>
          <a:xfrm>
            <a:off x="316555" y="24452"/>
            <a:ext cx="8229601" cy="852600"/>
          </a:xfrm>
          <a:prstGeom prst="rect">
            <a:avLst/>
          </a:prstGeom>
        </p:spPr>
        <p:txBody>
          <a:bodyPr lIns="0" tIns="0" rIns="0" bIns="0"/>
          <a:lstStyle>
            <a:lvl1pPr marL="165100" indent="-330200"/>
          </a:lstStyle>
          <a:p>
            <a:r>
              <a:t>Polimorfismo</a:t>
            </a:r>
          </a:p>
        </p:txBody>
      </p:sp>
      <p:sp>
        <p:nvSpPr>
          <p:cNvPr id="588" name="Text Placeholder 3"/>
          <p:cNvSpPr txBox="1">
            <a:spLocks noGrp="1"/>
          </p:cNvSpPr>
          <p:nvPr>
            <p:ph type="body" sz="half" idx="1"/>
          </p:nvPr>
        </p:nvSpPr>
        <p:spPr>
          <a:xfrm>
            <a:off x="457200" y="2691212"/>
            <a:ext cx="8229600" cy="3023789"/>
          </a:xfrm>
          <a:prstGeom prst="rect">
            <a:avLst/>
          </a:prstGeom>
        </p:spPr>
        <p:txBody>
          <a:bodyPr/>
          <a:lstStyle/>
          <a:p>
            <a:r>
              <a:t>El tipo estático determina que tipo de métodos y variables se pueden ejecutar. Sin embargo, si los métodos son virtuales, pueden ser sobrecargados por el tipo dinámico en tiempo de ejecución.</a:t>
            </a:r>
          </a:p>
        </p:txBody>
      </p:sp>
      <p:pic>
        <p:nvPicPr>
          <p:cNvPr id="589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795" y="1147067"/>
            <a:ext cx="4067176" cy="533401"/>
          </a:xfrm>
          <a:prstGeom prst="rect">
            <a:avLst/>
          </a:prstGeom>
          <a:ln w="12700">
            <a:miter lim="400000"/>
          </a:ln>
        </p:spPr>
      </p:pic>
      <p:sp>
        <p:nvSpPr>
          <p:cNvPr id="590" name="Left Brace 5"/>
          <p:cNvSpPr/>
          <p:nvPr/>
        </p:nvSpPr>
        <p:spPr>
          <a:xfrm rot="16200000">
            <a:off x="2381478" y="1274602"/>
            <a:ext cx="275209" cy="7425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15635" y="21600"/>
                  <a:pt x="10800" y="21301"/>
                  <a:pt x="10800" y="20933"/>
                </a:cubicBezTo>
                <a:lnTo>
                  <a:pt x="10800" y="10951"/>
                </a:lnTo>
                <a:cubicBezTo>
                  <a:pt x="10800" y="10582"/>
                  <a:pt x="5965" y="10284"/>
                  <a:pt x="0" y="10284"/>
                </a:cubicBezTo>
                <a:cubicBezTo>
                  <a:pt x="5965" y="10284"/>
                  <a:pt x="10800" y="9985"/>
                  <a:pt x="10800" y="9616"/>
                </a:cubicBezTo>
                <a:lnTo>
                  <a:pt x="10800" y="667"/>
                </a:lnTo>
                <a:cubicBezTo>
                  <a:pt x="10800" y="299"/>
                  <a:pt x="15635" y="0"/>
                  <a:pt x="21600" y="0"/>
                </a:cubicBezTo>
              </a:path>
            </a:pathLst>
          </a:custGeom>
          <a:ln>
            <a:solidFill>
              <a:srgbClr val="376C8E"/>
            </a:solidFill>
          </a:ln>
        </p:spPr>
        <p:txBody>
          <a:bodyPr lIns="45719" rIns="45719" anchor="ctr"/>
          <a:lstStyle/>
          <a:p>
            <a:pPr algn="ctr"/>
            <a:endParaRPr/>
          </a:p>
        </p:txBody>
      </p:sp>
      <p:sp>
        <p:nvSpPr>
          <p:cNvPr id="591" name="Left Brace 9"/>
          <p:cNvSpPr/>
          <p:nvPr/>
        </p:nvSpPr>
        <p:spPr>
          <a:xfrm rot="16200000">
            <a:off x="4766131" y="1143124"/>
            <a:ext cx="275209" cy="10055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15635" y="21600"/>
                  <a:pt x="10800" y="21379"/>
                  <a:pt x="10800" y="21107"/>
                </a:cubicBezTo>
                <a:lnTo>
                  <a:pt x="10800" y="10776"/>
                </a:lnTo>
                <a:cubicBezTo>
                  <a:pt x="10800" y="10504"/>
                  <a:pt x="5965" y="10284"/>
                  <a:pt x="0" y="10284"/>
                </a:cubicBezTo>
                <a:cubicBezTo>
                  <a:pt x="5965" y="10284"/>
                  <a:pt x="10800" y="10063"/>
                  <a:pt x="10800" y="9791"/>
                </a:cubicBezTo>
                <a:lnTo>
                  <a:pt x="10800" y="493"/>
                </a:lnTo>
                <a:cubicBezTo>
                  <a:pt x="10800" y="221"/>
                  <a:pt x="15635" y="0"/>
                  <a:pt x="21600" y="0"/>
                </a:cubicBezTo>
              </a:path>
            </a:pathLst>
          </a:custGeom>
          <a:ln>
            <a:solidFill>
              <a:srgbClr val="376C8E"/>
            </a:solidFill>
          </a:ln>
        </p:spPr>
        <p:txBody>
          <a:bodyPr lIns="45719" rIns="45719" anchor="ctr"/>
          <a:lstStyle/>
          <a:p>
            <a:pPr algn="ctr"/>
            <a:endParaRPr/>
          </a:p>
        </p:txBody>
      </p:sp>
      <p:sp>
        <p:nvSpPr>
          <p:cNvPr id="592" name="TextBox 10"/>
          <p:cNvSpPr txBox="1"/>
          <p:nvPr/>
        </p:nvSpPr>
        <p:spPr>
          <a:xfrm>
            <a:off x="1849167" y="1887796"/>
            <a:ext cx="1339829" cy="298349"/>
          </a:xfrm>
          <a:prstGeom prst="rect">
            <a:avLst/>
          </a:prstGeom>
          <a:ln>
            <a:solidFill>
              <a:srgbClr val="FF000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r>
              <a:t>Tipo Estático</a:t>
            </a:r>
          </a:p>
        </p:txBody>
      </p:sp>
      <p:sp>
        <p:nvSpPr>
          <p:cNvPr id="593" name="TextBox 11"/>
          <p:cNvSpPr txBox="1"/>
          <p:nvPr/>
        </p:nvSpPr>
        <p:spPr>
          <a:xfrm>
            <a:off x="4233822" y="1853949"/>
            <a:ext cx="1339829" cy="298349"/>
          </a:xfrm>
          <a:prstGeom prst="rect">
            <a:avLst/>
          </a:prstGeom>
          <a:ln>
            <a:solidFill>
              <a:srgbClr val="FF000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r>
              <a:t>Tipo Dinámico</a:t>
            </a:r>
          </a:p>
        </p:txBody>
      </p:sp>
    </p:spTree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Shape 13"/>
          <p:cNvSpPr txBox="1">
            <a:spLocks noGrp="1"/>
          </p:cNvSpPr>
          <p:nvPr>
            <p:ph type="sldNum" sz="quarter" idx="2"/>
          </p:nvPr>
        </p:nvSpPr>
        <p:spPr>
          <a:xfrm>
            <a:off x="8657167" y="6577501"/>
            <a:ext cx="168090" cy="14783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55</a:t>
            </a:fld>
            <a:endParaRPr/>
          </a:p>
        </p:txBody>
      </p:sp>
      <p:sp>
        <p:nvSpPr>
          <p:cNvPr id="596" name="Shape 192"/>
          <p:cNvSpPr txBox="1">
            <a:spLocks noGrp="1"/>
          </p:cNvSpPr>
          <p:nvPr>
            <p:ph type="title"/>
          </p:nvPr>
        </p:nvSpPr>
        <p:spPr>
          <a:xfrm>
            <a:off x="316555" y="24452"/>
            <a:ext cx="8229601" cy="852600"/>
          </a:xfrm>
          <a:prstGeom prst="rect">
            <a:avLst/>
          </a:prstGeom>
        </p:spPr>
        <p:txBody>
          <a:bodyPr lIns="0" tIns="0" rIns="0" bIns="0"/>
          <a:lstStyle>
            <a:lvl1pPr marL="165100" indent="-330200"/>
          </a:lstStyle>
          <a:p>
            <a:r>
              <a:t>Ejercicio 1</a:t>
            </a:r>
          </a:p>
        </p:txBody>
      </p:sp>
      <p:sp>
        <p:nvSpPr>
          <p:cNvPr id="597" name="Text Placeholder 3"/>
          <p:cNvSpPr txBox="1">
            <a:spLocks noGrp="1"/>
          </p:cNvSpPr>
          <p:nvPr>
            <p:ph type="body" sz="quarter" idx="1"/>
          </p:nvPr>
        </p:nvSpPr>
        <p:spPr>
          <a:xfrm>
            <a:off x="430566" y="1128741"/>
            <a:ext cx="8229601" cy="513627"/>
          </a:xfrm>
          <a:prstGeom prst="rect">
            <a:avLst/>
          </a:prstGeom>
        </p:spPr>
        <p:txBody>
          <a:bodyPr/>
          <a:lstStyle>
            <a:lvl1pPr marL="322325" indent="-193395" defTabSz="859536">
              <a:spcBef>
                <a:spcPts val="900"/>
              </a:spcBef>
              <a:buSzPts val="2200"/>
              <a:defRPr sz="2256"/>
            </a:lvl1pPr>
          </a:lstStyle>
          <a:p>
            <a:r>
              <a:t>Cuál es el output del siguiente programa?</a:t>
            </a:r>
          </a:p>
        </p:txBody>
      </p:sp>
      <p:pic>
        <p:nvPicPr>
          <p:cNvPr id="598" name="Picture 12" descr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555" y="1642368"/>
            <a:ext cx="3625131" cy="2231257"/>
          </a:xfrm>
          <a:prstGeom prst="rect">
            <a:avLst/>
          </a:prstGeom>
          <a:ln w="12700">
            <a:miter lim="400000"/>
          </a:ln>
        </p:spPr>
      </p:pic>
      <p:pic>
        <p:nvPicPr>
          <p:cNvPr id="599" name="Picture 13" descr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7185" y="1642368"/>
            <a:ext cx="3125628" cy="1267559"/>
          </a:xfrm>
          <a:prstGeom prst="rect">
            <a:avLst/>
          </a:prstGeom>
          <a:ln w="12700">
            <a:miter lim="400000"/>
          </a:ln>
        </p:spPr>
      </p:pic>
      <p:pic>
        <p:nvPicPr>
          <p:cNvPr id="600" name="Picture 14" descr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7185" y="2909927"/>
            <a:ext cx="3125628" cy="1308761"/>
          </a:xfrm>
          <a:prstGeom prst="rect">
            <a:avLst/>
          </a:prstGeom>
          <a:ln w="12700">
            <a:miter lim="400000"/>
          </a:ln>
        </p:spPr>
      </p:pic>
      <p:pic>
        <p:nvPicPr>
          <p:cNvPr id="601" name="Picture 15" descr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2268" y="4218687"/>
            <a:ext cx="4041472" cy="1903551"/>
          </a:xfrm>
          <a:prstGeom prst="rect">
            <a:avLst/>
          </a:prstGeom>
          <a:ln w="12700">
            <a:miter lim="400000"/>
          </a:ln>
        </p:spPr>
      </p:pic>
      <p:pic>
        <p:nvPicPr>
          <p:cNvPr id="602" name="Picture 16" descr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45367" y="4442693"/>
            <a:ext cx="1343649" cy="1833821"/>
          </a:xfrm>
          <a:prstGeom prst="rect">
            <a:avLst/>
          </a:prstGeom>
          <a:ln w="12700">
            <a:miter lim="400000"/>
          </a:ln>
        </p:spPr>
      </p:pic>
      <p:pic>
        <p:nvPicPr>
          <p:cNvPr id="603" name="Picture 17" descr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17158" y="4218687"/>
            <a:ext cx="1265201" cy="23988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3" grpId="1" animBg="1" advAuto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Subtitle 3"/>
          <p:cNvSpPr txBox="1">
            <a:spLocks noGrp="1"/>
          </p:cNvSpPr>
          <p:nvPr>
            <p:ph type="body" sz="quarter" idx="1"/>
          </p:nvPr>
        </p:nvSpPr>
        <p:spPr>
          <a:xfrm>
            <a:off x="1534886" y="5605283"/>
            <a:ext cx="6770914" cy="369333"/>
          </a:xfrm>
          <a:prstGeom prst="rect">
            <a:avLst/>
          </a:prstGeom>
        </p:spPr>
        <p:txBody>
          <a:bodyPr/>
          <a:lstStyle/>
          <a:p>
            <a:pPr defTabSz="694944">
              <a:defRPr sz="1368"/>
            </a:pPr>
            <a:endParaRPr/>
          </a:p>
        </p:txBody>
      </p:sp>
      <p:sp>
        <p:nvSpPr>
          <p:cNvPr id="606" name="Shape 80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pPr marL="254000" indent="-508000" algn="ctr"/>
            <a:r>
              <a:t>Patrones de Diseño</a:t>
            </a:r>
          </a:p>
        </p:txBody>
      </p:sp>
    </p:spTree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Shape 13"/>
          <p:cNvSpPr txBox="1">
            <a:spLocks noGrp="1"/>
          </p:cNvSpPr>
          <p:nvPr>
            <p:ph type="sldNum" sz="quarter" idx="2"/>
          </p:nvPr>
        </p:nvSpPr>
        <p:spPr>
          <a:xfrm>
            <a:off x="8657167" y="6577501"/>
            <a:ext cx="168090" cy="14783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57</a:t>
            </a:fld>
            <a:endParaRPr/>
          </a:p>
        </p:txBody>
      </p:sp>
      <p:sp>
        <p:nvSpPr>
          <p:cNvPr id="609" name="Shape 187"/>
          <p:cNvSpPr txBox="1">
            <a:spLocks noGrp="1"/>
          </p:cNvSpPr>
          <p:nvPr>
            <p:ph type="body" idx="1"/>
          </p:nvPr>
        </p:nvSpPr>
        <p:spPr>
          <a:xfrm>
            <a:off x="125686" y="968230"/>
            <a:ext cx="8611339" cy="5432569"/>
          </a:xfrm>
          <a:prstGeom prst="rect">
            <a:avLst/>
          </a:prstGeom>
        </p:spPr>
        <p:txBody>
          <a:bodyPr lIns="0" tIns="0" rIns="0" bIns="0"/>
          <a:lstStyle/>
          <a:p>
            <a:pPr indent="-342900">
              <a:buSzPts val="1800"/>
              <a:defRPr sz="1800"/>
            </a:pPr>
            <a:r>
              <a:t>Los patrones de diseño son técnicas utilizadas para resolver problemas comunes en el desarrollo del Software. Proporcionan soluciones que tienen alta cohesión y bajo acoplamiento </a:t>
            </a:r>
          </a:p>
          <a:p>
            <a:pPr indent="-342900">
              <a:buSzPts val="1800"/>
              <a:defRPr sz="1800"/>
            </a:pPr>
            <a:r>
              <a:t>Ventajas:</a:t>
            </a:r>
          </a:p>
          <a:p>
            <a:pPr marL="758951" lvl="1" indent="-342900">
              <a:spcBef>
                <a:spcPts val="400"/>
              </a:spcBef>
              <a:buClr>
                <a:srgbClr val="275C9D"/>
              </a:buClr>
              <a:buSzPts val="1400"/>
              <a:buFont typeface="Arial"/>
              <a:defRPr sz="1400">
                <a:solidFill>
                  <a:srgbClr val="000000"/>
                </a:solidFill>
              </a:defRPr>
            </a:pPr>
            <a:r>
              <a:t>Tener mucha cohesión simplifica la complejidad de un programa</a:t>
            </a:r>
            <a:endParaRPr sz="2000"/>
          </a:p>
          <a:p>
            <a:pPr marL="758951" lvl="1" indent="-342900">
              <a:spcBef>
                <a:spcPts val="400"/>
              </a:spcBef>
              <a:buClr>
                <a:srgbClr val="275C9D"/>
              </a:buClr>
              <a:buSzPts val="1400"/>
              <a:buFont typeface="Arial"/>
              <a:defRPr sz="1400">
                <a:solidFill>
                  <a:srgbClr val="000000"/>
                </a:solidFill>
              </a:defRPr>
            </a:pPr>
            <a:r>
              <a:t>Aumenta la mantenibilidad, es más fácil entender y modificar el código existente. Hacer un cambio implica modifcar sólo un elemento.</a:t>
            </a:r>
            <a:endParaRPr sz="2000"/>
          </a:p>
          <a:p>
            <a:pPr marL="758951" lvl="1" indent="-342900">
              <a:spcBef>
                <a:spcPts val="400"/>
              </a:spcBef>
              <a:buClr>
                <a:srgbClr val="275C9D"/>
              </a:buClr>
              <a:buSzPts val="1400"/>
              <a:buFont typeface="Arial"/>
              <a:defRPr sz="1400">
                <a:solidFill>
                  <a:srgbClr val="000000"/>
                </a:solidFill>
              </a:defRPr>
            </a:pPr>
            <a:r>
              <a:t>Aumenta la reusabilidad, es más fácil utilizar un mismo componente para realizar nuevas tareas.</a:t>
            </a:r>
            <a:endParaRPr sz="2000"/>
          </a:p>
          <a:p>
            <a:pPr marL="0" lvl="1" indent="416051">
              <a:spcBef>
                <a:spcPts val="400"/>
              </a:spcBef>
              <a:buSzTx/>
              <a:buNone/>
              <a:defRPr sz="1200">
                <a:solidFill>
                  <a:srgbClr val="000000"/>
                </a:solidFill>
              </a:defRPr>
            </a:pPr>
            <a:endParaRPr sz="2000"/>
          </a:p>
          <a:p>
            <a:pPr indent="-342900">
              <a:buSzPts val="1800"/>
              <a:defRPr sz="1800"/>
            </a:pPr>
            <a:r>
              <a:t>Tipos de patrones de diseño:</a:t>
            </a:r>
          </a:p>
          <a:p>
            <a:pPr marL="758951" lvl="1" indent="-342900">
              <a:spcBef>
                <a:spcPts val="400"/>
              </a:spcBef>
              <a:buClr>
                <a:srgbClr val="275C9D"/>
              </a:buClr>
              <a:buSzPts val="1400"/>
              <a:buFont typeface="Arial"/>
              <a:defRPr sz="1400">
                <a:solidFill>
                  <a:srgbClr val="000000"/>
                </a:solidFill>
              </a:defRPr>
            </a:pPr>
            <a:r>
              <a:t>Patrones creacionales: Solucionan problemas de creación de nuevas instancias. Ej: Singleton, Factory, MVC.</a:t>
            </a:r>
            <a:endParaRPr sz="2000"/>
          </a:p>
          <a:p>
            <a:pPr marL="758951" lvl="1" indent="-342900">
              <a:spcBef>
                <a:spcPts val="400"/>
              </a:spcBef>
              <a:buClr>
                <a:srgbClr val="275C9D"/>
              </a:buClr>
              <a:buSzPts val="1400"/>
              <a:buFont typeface="Arial"/>
              <a:defRPr sz="1400">
                <a:solidFill>
                  <a:srgbClr val="000000"/>
                </a:solidFill>
              </a:defRPr>
            </a:pPr>
            <a:r>
              <a:t>Patrones estructurales: Solucionan problemas de composición de clases y objetos. Ej: Adaptador, Puente, Objeto Compuesto, Decorador, Fachada, Proxy, etc…</a:t>
            </a:r>
            <a:endParaRPr sz="2000"/>
          </a:p>
          <a:p>
            <a:pPr marL="758951" lvl="1" indent="-342900">
              <a:spcBef>
                <a:spcPts val="400"/>
              </a:spcBef>
              <a:buClr>
                <a:srgbClr val="275C9D"/>
              </a:buClr>
              <a:buSzPts val="1400"/>
              <a:buFont typeface="Arial"/>
              <a:defRPr sz="1400">
                <a:solidFill>
                  <a:srgbClr val="000000"/>
                </a:solidFill>
              </a:defRPr>
            </a:pPr>
            <a:r>
              <a:t>Patrones de comportamientos: Ofrecen soluciones respecto a la interacción y responsabilidades entre clases y objetos, así como los algoritmos que los encapsulan. Ej: Comando, Iterador, Observador, Estrategia, Template, Visitante</a:t>
            </a:r>
          </a:p>
        </p:txBody>
      </p:sp>
      <p:sp>
        <p:nvSpPr>
          <p:cNvPr id="610" name="Shape 192"/>
          <p:cNvSpPr txBox="1">
            <a:spLocks noGrp="1"/>
          </p:cNvSpPr>
          <p:nvPr>
            <p:ph type="title"/>
          </p:nvPr>
        </p:nvSpPr>
        <p:spPr>
          <a:xfrm>
            <a:off x="316555" y="24452"/>
            <a:ext cx="8229601" cy="852600"/>
          </a:xfrm>
          <a:prstGeom prst="rect">
            <a:avLst/>
          </a:prstGeom>
        </p:spPr>
        <p:txBody>
          <a:bodyPr lIns="0" tIns="0" rIns="0" bIns="0"/>
          <a:lstStyle>
            <a:lvl1pPr marL="165100" indent="-330200"/>
          </a:lstStyle>
          <a:p>
            <a:r>
              <a:t>Introducción</a:t>
            </a:r>
          </a:p>
        </p:txBody>
      </p:sp>
    </p:spTree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Shape 13"/>
          <p:cNvSpPr txBox="1">
            <a:spLocks noGrp="1"/>
          </p:cNvSpPr>
          <p:nvPr>
            <p:ph type="sldNum" sz="quarter" idx="2"/>
          </p:nvPr>
        </p:nvSpPr>
        <p:spPr>
          <a:xfrm>
            <a:off x="8657167" y="6577501"/>
            <a:ext cx="168090" cy="14783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58</a:t>
            </a:fld>
            <a:endParaRPr/>
          </a:p>
        </p:txBody>
      </p:sp>
      <p:sp>
        <p:nvSpPr>
          <p:cNvPr id="613" name="Shape 187"/>
          <p:cNvSpPr txBox="1">
            <a:spLocks noGrp="1"/>
          </p:cNvSpPr>
          <p:nvPr>
            <p:ph type="body" sz="half" idx="1"/>
          </p:nvPr>
        </p:nvSpPr>
        <p:spPr>
          <a:xfrm>
            <a:off x="125686" y="968231"/>
            <a:ext cx="8611339" cy="1490885"/>
          </a:xfrm>
          <a:prstGeom prst="rect">
            <a:avLst/>
          </a:prstGeom>
        </p:spPr>
        <p:txBody>
          <a:bodyPr lIns="0" tIns="0" rIns="0" bIns="0"/>
          <a:lstStyle>
            <a:lvl1pPr indent="-342900">
              <a:buSzPts val="1400"/>
              <a:defRPr sz="1400"/>
            </a:lvl1pPr>
          </a:lstStyle>
          <a:p>
            <a:r>
              <a:t>Permite restringir la creación de objetos pertenecientes a una clase a un único objeto.</a:t>
            </a:r>
          </a:p>
        </p:txBody>
      </p:sp>
      <p:sp>
        <p:nvSpPr>
          <p:cNvPr id="614" name="Shape 192"/>
          <p:cNvSpPr txBox="1">
            <a:spLocks noGrp="1"/>
          </p:cNvSpPr>
          <p:nvPr>
            <p:ph type="title"/>
          </p:nvPr>
        </p:nvSpPr>
        <p:spPr>
          <a:xfrm>
            <a:off x="316555" y="24452"/>
            <a:ext cx="8229601" cy="852600"/>
          </a:xfrm>
          <a:prstGeom prst="rect">
            <a:avLst/>
          </a:prstGeom>
        </p:spPr>
        <p:txBody>
          <a:bodyPr lIns="0" tIns="0" rIns="0" bIns="0"/>
          <a:lstStyle>
            <a:lvl1pPr marL="165100" indent="-330200"/>
          </a:lstStyle>
          <a:p>
            <a:r>
              <a:t>Patrones Creacionales - Singleton</a:t>
            </a:r>
          </a:p>
        </p:txBody>
      </p:sp>
      <p:sp>
        <p:nvSpPr>
          <p:cNvPr id="615" name="Shape 187"/>
          <p:cNvSpPr txBox="1"/>
          <p:nvPr/>
        </p:nvSpPr>
        <p:spPr>
          <a:xfrm>
            <a:off x="125685" y="1572941"/>
            <a:ext cx="2829100" cy="25116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marL="342900" indent="-342900">
              <a:lnSpc>
                <a:spcPct val="95000"/>
              </a:lnSpc>
              <a:spcBef>
                <a:spcPts val="1000"/>
              </a:spcBef>
              <a:buClr>
                <a:schemeClr val="accent3"/>
              </a:buClr>
              <a:buSzPts val="1400"/>
              <a:buFont typeface="Helvetica"/>
              <a:buChar char="■"/>
              <a:defRPr>
                <a:solidFill>
                  <a:schemeClr val="accent1"/>
                </a:solidFill>
              </a:defRPr>
            </a:pPr>
            <a:r>
              <a:t>Pasos:</a:t>
            </a:r>
            <a:endParaRPr sz="2400"/>
          </a:p>
          <a:p>
            <a:pPr marL="342900" indent="-342900">
              <a:lnSpc>
                <a:spcPct val="95000"/>
              </a:lnSpc>
              <a:spcBef>
                <a:spcPts val="1000"/>
              </a:spcBef>
              <a:buClr>
                <a:schemeClr val="accent3"/>
              </a:buClr>
              <a:buSzPts val="1400"/>
              <a:buAutoNum type="arabicPeriod"/>
              <a:defRPr>
                <a:solidFill>
                  <a:schemeClr val="accent1"/>
                </a:solidFill>
              </a:defRPr>
            </a:pPr>
            <a:r>
              <a:t>El consturctor debe ser privado o protegido para restringir acceso</a:t>
            </a:r>
            <a:endParaRPr sz="2400"/>
          </a:p>
          <a:p>
            <a:pPr marL="342900" indent="-342900">
              <a:lnSpc>
                <a:spcPct val="95000"/>
              </a:lnSpc>
              <a:spcBef>
                <a:spcPts val="1000"/>
              </a:spcBef>
              <a:buClr>
                <a:schemeClr val="accent3"/>
              </a:buClr>
              <a:buSzPts val="1400"/>
              <a:buAutoNum type="arabicPeriod"/>
              <a:defRPr>
                <a:solidFill>
                  <a:schemeClr val="accent1"/>
                </a:solidFill>
              </a:defRPr>
            </a:pPr>
            <a:r>
              <a:t>Un método que retorna un objeto del mismo tipo de la clase y que se encargue de inicializar el objeto si todavía no existe alguno </a:t>
            </a:r>
            <a:endParaRPr sz="2400"/>
          </a:p>
          <a:p>
            <a:pPr marL="342900" indent="-342900">
              <a:lnSpc>
                <a:spcPct val="95000"/>
              </a:lnSpc>
              <a:spcBef>
                <a:spcPts val="1000"/>
              </a:spcBef>
              <a:buClr>
                <a:schemeClr val="accent3"/>
              </a:buClr>
              <a:buSzPts val="1400"/>
              <a:buAutoNum type="arabicPeriod"/>
              <a:defRPr>
                <a:solidFill>
                  <a:schemeClr val="accent1"/>
                </a:solidFill>
              </a:defRPr>
            </a:pPr>
            <a:r>
              <a:t>El método y el atributo deben ser estáticos.</a:t>
            </a:r>
          </a:p>
        </p:txBody>
      </p:sp>
      <p:pic>
        <p:nvPicPr>
          <p:cNvPr id="616" name="Picture 1" descr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0974" y="2109185"/>
            <a:ext cx="4978858" cy="373232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Shape 13"/>
          <p:cNvSpPr txBox="1">
            <a:spLocks noGrp="1"/>
          </p:cNvSpPr>
          <p:nvPr>
            <p:ph type="sldNum" sz="quarter" idx="2"/>
          </p:nvPr>
        </p:nvSpPr>
        <p:spPr>
          <a:xfrm>
            <a:off x="8657167" y="6577501"/>
            <a:ext cx="168090" cy="14783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59</a:t>
            </a:fld>
            <a:endParaRPr/>
          </a:p>
        </p:txBody>
      </p:sp>
      <p:sp>
        <p:nvSpPr>
          <p:cNvPr id="619" name="Shape 187"/>
          <p:cNvSpPr txBox="1">
            <a:spLocks noGrp="1"/>
          </p:cNvSpPr>
          <p:nvPr>
            <p:ph type="body" sz="half" idx="1"/>
          </p:nvPr>
        </p:nvSpPr>
        <p:spPr>
          <a:xfrm>
            <a:off x="125686" y="968231"/>
            <a:ext cx="8611339" cy="1490885"/>
          </a:xfrm>
          <a:prstGeom prst="rect">
            <a:avLst/>
          </a:prstGeom>
        </p:spPr>
        <p:txBody>
          <a:bodyPr lIns="0" tIns="0" rIns="0" bIns="0"/>
          <a:lstStyle>
            <a:lvl1pPr indent="-342900">
              <a:buSzPts val="2000"/>
              <a:defRPr sz="2000"/>
            </a:lvl1pPr>
          </a:lstStyle>
          <a:p>
            <a:r>
              <a:t>Es un método para crear objetos sin saber específicamente la clase de objeto que va a ser creado. Esto se logra creando objetos llamando a un método del Factory (que es heredado por las clases derivadas) en vez de llamar a un constructor</a:t>
            </a:r>
          </a:p>
        </p:txBody>
      </p:sp>
      <p:sp>
        <p:nvSpPr>
          <p:cNvPr id="620" name="Shape 192"/>
          <p:cNvSpPr txBox="1">
            <a:spLocks noGrp="1"/>
          </p:cNvSpPr>
          <p:nvPr>
            <p:ph type="title"/>
          </p:nvPr>
        </p:nvSpPr>
        <p:spPr>
          <a:xfrm>
            <a:off x="316555" y="24452"/>
            <a:ext cx="8229601" cy="852600"/>
          </a:xfrm>
          <a:prstGeom prst="rect">
            <a:avLst/>
          </a:prstGeom>
        </p:spPr>
        <p:txBody>
          <a:bodyPr lIns="0" tIns="0" rIns="0" bIns="0"/>
          <a:lstStyle>
            <a:lvl1pPr marL="165100" indent="-330200"/>
          </a:lstStyle>
          <a:p>
            <a:r>
              <a:t>Patrones Creacionales - Factory</a:t>
            </a:r>
          </a:p>
        </p:txBody>
      </p:sp>
      <p:pic>
        <p:nvPicPr>
          <p:cNvPr id="621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8391" y="2756516"/>
            <a:ext cx="6527124" cy="313302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13"/>
          <p:cNvSpPr txBox="1">
            <a:spLocks noGrp="1"/>
          </p:cNvSpPr>
          <p:nvPr>
            <p:ph type="sldNum" sz="quarter" idx="2"/>
          </p:nvPr>
        </p:nvSpPr>
        <p:spPr>
          <a:xfrm>
            <a:off x="8677712" y="6577501"/>
            <a:ext cx="127001" cy="14783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6</a:t>
            </a:fld>
            <a:endParaRPr/>
          </a:p>
        </p:txBody>
      </p:sp>
      <p:sp>
        <p:nvSpPr>
          <p:cNvPr id="240" name="Shape 187"/>
          <p:cNvSpPr txBox="1">
            <a:spLocks noGrp="1"/>
          </p:cNvSpPr>
          <p:nvPr>
            <p:ph type="body" sz="half" idx="1"/>
          </p:nvPr>
        </p:nvSpPr>
        <p:spPr>
          <a:xfrm>
            <a:off x="150919" y="1012621"/>
            <a:ext cx="8806651" cy="1637632"/>
          </a:xfrm>
          <a:prstGeom prst="rect">
            <a:avLst/>
          </a:prstGeom>
        </p:spPr>
        <p:txBody>
          <a:bodyPr lIns="0" tIns="0" rIns="0" bIns="0"/>
          <a:lstStyle/>
          <a:p>
            <a:pPr marL="209169" indent="-209169" defTabSz="557784">
              <a:spcBef>
                <a:spcPts val="600"/>
              </a:spcBef>
              <a:buSzPts val="1200"/>
              <a:defRPr sz="1220"/>
            </a:pPr>
            <a:r>
              <a:t>La palabra clave const (que significa constante) tiene usos muy diversos de acuerdo en que situación se use:</a:t>
            </a:r>
          </a:p>
          <a:p>
            <a:pPr marL="278892" indent="-278892" defTabSz="557784">
              <a:spcBef>
                <a:spcPts val="600"/>
              </a:spcBef>
              <a:buSzPts val="1200"/>
              <a:buFontTx/>
              <a:buAutoNum type="arabicPeriod"/>
              <a:defRPr sz="1220"/>
            </a:pPr>
            <a:r>
              <a:t>En variables: Declara una constante de sólo lectura. Debe ser inicializada en su creación, de lo contrario generará un error</a:t>
            </a:r>
          </a:p>
          <a:p>
            <a:pPr marL="278892" indent="-278892" defTabSz="557784">
              <a:spcBef>
                <a:spcPts val="600"/>
              </a:spcBef>
              <a:buSzPts val="1200"/>
              <a:buFontTx/>
              <a:buAutoNum type="arabicPeriod"/>
              <a:defRPr sz="1220"/>
            </a:pPr>
            <a:endParaRPr/>
          </a:p>
          <a:p>
            <a:pPr marL="0" lvl="8" indent="2161413" defTabSz="557784">
              <a:lnSpc>
                <a:spcPct val="100000"/>
              </a:lnSpc>
              <a:spcBef>
                <a:spcPts val="200"/>
              </a:spcBef>
              <a:buSzTx/>
              <a:buNone/>
              <a:defRPr sz="1098">
                <a:solidFill>
                  <a:srgbClr val="000000"/>
                </a:solidFill>
              </a:defRPr>
            </a:pPr>
            <a:r>
              <a:t>       </a:t>
            </a:r>
            <a:endParaRPr sz="1220"/>
          </a:p>
          <a:p>
            <a:pPr marL="278892" indent="-278892" defTabSz="557784">
              <a:spcBef>
                <a:spcPts val="600"/>
              </a:spcBef>
              <a:buSzPts val="1200"/>
              <a:buFontTx/>
              <a:buAutoNum type="arabicPeriod" startAt="3"/>
              <a:defRPr sz="1220"/>
            </a:pPr>
            <a:endParaRPr sz="1220"/>
          </a:p>
          <a:p>
            <a:pPr marL="278892" indent="-278892" defTabSz="557784">
              <a:spcBef>
                <a:spcPts val="600"/>
              </a:spcBef>
              <a:buSzPts val="1200"/>
              <a:buFontTx/>
              <a:buAutoNum type="arabicPeriod" startAt="2"/>
              <a:defRPr sz="1220"/>
            </a:pPr>
            <a:r>
              <a:t>En punteros: Dependiendo donde se coloque la palabra determina si bien el puntero es constante, o la variable a la que apunta:</a:t>
            </a:r>
          </a:p>
        </p:txBody>
      </p:sp>
      <p:grpSp>
        <p:nvGrpSpPr>
          <p:cNvPr id="245" name="Group 9"/>
          <p:cNvGrpSpPr/>
          <p:nvPr/>
        </p:nvGrpSpPr>
        <p:grpSpPr>
          <a:xfrm>
            <a:off x="438439" y="2501786"/>
            <a:ext cx="8252029" cy="732292"/>
            <a:chOff x="0" y="0"/>
            <a:chExt cx="8252028" cy="732291"/>
          </a:xfrm>
        </p:grpSpPr>
        <p:pic>
          <p:nvPicPr>
            <p:cNvPr id="241" name="Picture 2" descr="Pictur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46502"/>
              <a:ext cx="3396580" cy="28058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42" name="Picture 4" descr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327089"/>
              <a:ext cx="3007845" cy="40520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43" name="Right Brace 6"/>
            <p:cNvSpPr/>
            <p:nvPr/>
          </p:nvSpPr>
          <p:spPr>
            <a:xfrm>
              <a:off x="3227488" y="45825"/>
              <a:ext cx="363459" cy="6470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965" y="0"/>
                    <a:pt x="10800" y="453"/>
                    <a:pt x="10800" y="1011"/>
                  </a:cubicBezTo>
                  <a:lnTo>
                    <a:pt x="10800" y="9789"/>
                  </a:lnTo>
                  <a:cubicBezTo>
                    <a:pt x="10800" y="10347"/>
                    <a:pt x="15635" y="10800"/>
                    <a:pt x="21600" y="10800"/>
                  </a:cubicBezTo>
                  <a:cubicBezTo>
                    <a:pt x="15635" y="10800"/>
                    <a:pt x="10800" y="11253"/>
                    <a:pt x="10800" y="11811"/>
                  </a:cubicBezTo>
                  <a:lnTo>
                    <a:pt x="10800" y="20589"/>
                  </a:lnTo>
                  <a:cubicBezTo>
                    <a:pt x="10800" y="21147"/>
                    <a:pt x="5965" y="21600"/>
                    <a:pt x="0" y="21600"/>
                  </a:cubicBezTo>
                </a:path>
              </a:pathLst>
            </a:custGeom>
            <a:noFill/>
            <a:ln w="9525" cap="flat">
              <a:solidFill>
                <a:srgbClr val="376C8E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244" name="TextBox 8"/>
            <p:cNvSpPr txBox="1"/>
            <p:nvPr/>
          </p:nvSpPr>
          <p:spPr>
            <a:xfrm>
              <a:off x="3544014" y="0"/>
              <a:ext cx="4708015" cy="6952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/>
            </a:lstStyle>
            <a:p>
              <a:r>
                <a:t>¿Qué diferencias hay? ¿Cuál de las dos opciones conveniente utilizar y por qué? (rango y manejo de errores)</a:t>
              </a:r>
            </a:p>
          </p:txBody>
        </p:sp>
      </p:grpSp>
      <p:sp>
        <p:nvSpPr>
          <p:cNvPr id="246" name="Shape 192"/>
          <p:cNvSpPr txBox="1">
            <a:spLocks noGrp="1"/>
          </p:cNvSpPr>
          <p:nvPr>
            <p:ph type="title"/>
          </p:nvPr>
        </p:nvSpPr>
        <p:spPr>
          <a:xfrm>
            <a:off x="316555" y="24452"/>
            <a:ext cx="8229601" cy="852600"/>
          </a:xfrm>
          <a:prstGeom prst="rect">
            <a:avLst/>
          </a:prstGeom>
        </p:spPr>
        <p:txBody>
          <a:bodyPr lIns="0" tIns="0" rIns="0" bIns="0"/>
          <a:lstStyle>
            <a:lvl1pPr marL="165100" indent="-330200"/>
          </a:lstStyle>
          <a:p>
            <a:r>
              <a:t>Palabra clave const:</a:t>
            </a:r>
          </a:p>
        </p:txBody>
      </p:sp>
      <p:pic>
        <p:nvPicPr>
          <p:cNvPr id="247" name="Picture 1" descr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440" y="4377242"/>
            <a:ext cx="2628034" cy="692501"/>
          </a:xfrm>
          <a:prstGeom prst="rect">
            <a:avLst/>
          </a:prstGeom>
          <a:ln w="12700">
            <a:miter lim="400000"/>
          </a:ln>
        </p:spPr>
      </p:pic>
      <p:sp>
        <p:nvSpPr>
          <p:cNvPr id="248" name="Right Brace 10"/>
          <p:cNvSpPr/>
          <p:nvPr/>
        </p:nvSpPr>
        <p:spPr>
          <a:xfrm>
            <a:off x="3573276" y="4316490"/>
            <a:ext cx="363459" cy="6470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5965" y="0"/>
                  <a:pt x="10800" y="453"/>
                  <a:pt x="10800" y="1011"/>
                </a:cubicBezTo>
                <a:lnTo>
                  <a:pt x="10800" y="9789"/>
                </a:lnTo>
                <a:cubicBezTo>
                  <a:pt x="10800" y="10347"/>
                  <a:pt x="15635" y="10800"/>
                  <a:pt x="21600" y="10800"/>
                </a:cubicBezTo>
                <a:cubicBezTo>
                  <a:pt x="15635" y="10800"/>
                  <a:pt x="10800" y="11253"/>
                  <a:pt x="10800" y="11811"/>
                </a:cubicBezTo>
                <a:lnTo>
                  <a:pt x="10800" y="20589"/>
                </a:lnTo>
                <a:cubicBezTo>
                  <a:pt x="10800" y="21147"/>
                  <a:pt x="5965" y="21600"/>
                  <a:pt x="0" y="21600"/>
                </a:cubicBezTo>
              </a:path>
            </a:pathLst>
          </a:custGeom>
          <a:ln>
            <a:solidFill>
              <a:srgbClr val="376C8E"/>
            </a:solidFill>
          </a:ln>
        </p:spPr>
        <p:txBody>
          <a:bodyPr lIns="45719" rIns="45719" anchor="ctr"/>
          <a:lstStyle/>
          <a:p>
            <a:pPr algn="ctr"/>
            <a:endParaRPr/>
          </a:p>
        </p:txBody>
      </p:sp>
      <p:sp>
        <p:nvSpPr>
          <p:cNvPr id="249" name="TextBox 11"/>
          <p:cNvSpPr txBox="1"/>
          <p:nvPr/>
        </p:nvSpPr>
        <p:spPr>
          <a:xfrm>
            <a:off x="3982454" y="4440285"/>
            <a:ext cx="4708014" cy="4920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algn="ctr"/>
            <a:r>
              <a:t>Ambos significan lo mismo. Puntero variable a un entero constante</a:t>
            </a:r>
          </a:p>
        </p:txBody>
      </p:sp>
      <p:pic>
        <p:nvPicPr>
          <p:cNvPr id="250" name="Picture 3" descr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440" y="5194732"/>
            <a:ext cx="2640876" cy="273195"/>
          </a:xfrm>
          <a:prstGeom prst="rect">
            <a:avLst/>
          </a:prstGeom>
          <a:ln w="12700">
            <a:miter lim="400000"/>
          </a:ln>
        </p:spPr>
      </p:pic>
      <p:sp>
        <p:nvSpPr>
          <p:cNvPr id="251" name="Right Brace 12"/>
          <p:cNvSpPr/>
          <p:nvPr/>
        </p:nvSpPr>
        <p:spPr>
          <a:xfrm>
            <a:off x="3573276" y="5084750"/>
            <a:ext cx="363459" cy="4108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5965" y="0"/>
                  <a:pt x="10800" y="713"/>
                  <a:pt x="10800" y="1592"/>
                </a:cubicBezTo>
                <a:lnTo>
                  <a:pt x="10800" y="9208"/>
                </a:lnTo>
                <a:cubicBezTo>
                  <a:pt x="10800" y="10087"/>
                  <a:pt x="15635" y="10800"/>
                  <a:pt x="21600" y="10800"/>
                </a:cubicBezTo>
                <a:cubicBezTo>
                  <a:pt x="15635" y="10800"/>
                  <a:pt x="10800" y="11513"/>
                  <a:pt x="10800" y="12392"/>
                </a:cubicBezTo>
                <a:lnTo>
                  <a:pt x="10800" y="20008"/>
                </a:lnTo>
                <a:cubicBezTo>
                  <a:pt x="10800" y="20887"/>
                  <a:pt x="5965" y="21600"/>
                  <a:pt x="0" y="21600"/>
                </a:cubicBezTo>
              </a:path>
            </a:pathLst>
          </a:custGeom>
          <a:ln>
            <a:solidFill>
              <a:srgbClr val="376C8E"/>
            </a:solidFill>
          </a:ln>
        </p:spPr>
        <p:txBody>
          <a:bodyPr lIns="45719" rIns="45719" anchor="ctr"/>
          <a:lstStyle/>
          <a:p>
            <a:pPr algn="ctr"/>
            <a:endParaRPr/>
          </a:p>
        </p:txBody>
      </p:sp>
      <p:sp>
        <p:nvSpPr>
          <p:cNvPr id="252" name="TextBox 13"/>
          <p:cNvSpPr txBox="1"/>
          <p:nvPr/>
        </p:nvSpPr>
        <p:spPr>
          <a:xfrm>
            <a:off x="3982454" y="5136303"/>
            <a:ext cx="4708014" cy="2888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/>
          </a:lstStyle>
          <a:p>
            <a:r>
              <a:t>Puntero constante a un entero variable</a:t>
            </a:r>
          </a:p>
        </p:txBody>
      </p:sp>
      <p:pic>
        <p:nvPicPr>
          <p:cNvPr id="253" name="Picture 7" descr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7123" y="5706917"/>
            <a:ext cx="3099162" cy="287182"/>
          </a:xfrm>
          <a:prstGeom prst="rect">
            <a:avLst/>
          </a:prstGeom>
          <a:ln w="12700">
            <a:miter lim="400000"/>
          </a:ln>
        </p:spPr>
      </p:pic>
      <p:sp>
        <p:nvSpPr>
          <p:cNvPr id="254" name="Right Brace 15"/>
          <p:cNvSpPr/>
          <p:nvPr/>
        </p:nvSpPr>
        <p:spPr>
          <a:xfrm>
            <a:off x="3559423" y="5615835"/>
            <a:ext cx="363459" cy="4108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5965" y="0"/>
                  <a:pt x="10800" y="713"/>
                  <a:pt x="10800" y="1592"/>
                </a:cubicBezTo>
                <a:lnTo>
                  <a:pt x="10800" y="9208"/>
                </a:lnTo>
                <a:cubicBezTo>
                  <a:pt x="10800" y="10087"/>
                  <a:pt x="15635" y="10800"/>
                  <a:pt x="21600" y="10800"/>
                </a:cubicBezTo>
                <a:cubicBezTo>
                  <a:pt x="15635" y="10800"/>
                  <a:pt x="10800" y="11513"/>
                  <a:pt x="10800" y="12392"/>
                </a:cubicBezTo>
                <a:lnTo>
                  <a:pt x="10800" y="20008"/>
                </a:lnTo>
                <a:cubicBezTo>
                  <a:pt x="10800" y="20887"/>
                  <a:pt x="5965" y="21600"/>
                  <a:pt x="0" y="21600"/>
                </a:cubicBezTo>
              </a:path>
            </a:pathLst>
          </a:custGeom>
          <a:ln>
            <a:solidFill>
              <a:srgbClr val="376C8E"/>
            </a:solidFill>
          </a:ln>
        </p:spPr>
        <p:txBody>
          <a:bodyPr lIns="45719" rIns="45719" anchor="ctr"/>
          <a:lstStyle/>
          <a:p>
            <a:pPr algn="ctr"/>
            <a:endParaRPr/>
          </a:p>
        </p:txBody>
      </p:sp>
      <p:sp>
        <p:nvSpPr>
          <p:cNvPr id="255" name="TextBox 16"/>
          <p:cNvSpPr txBox="1"/>
          <p:nvPr/>
        </p:nvSpPr>
        <p:spPr>
          <a:xfrm>
            <a:off x="3977835" y="5630445"/>
            <a:ext cx="4708014" cy="2888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/>
          </a:lstStyle>
          <a:p>
            <a:r>
              <a:t>Puntero constante a un entero constante</a:t>
            </a:r>
          </a:p>
        </p:txBody>
      </p:sp>
    </p:spTree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Shape 13"/>
          <p:cNvSpPr txBox="1">
            <a:spLocks noGrp="1"/>
          </p:cNvSpPr>
          <p:nvPr>
            <p:ph type="sldNum" sz="quarter" idx="2"/>
          </p:nvPr>
        </p:nvSpPr>
        <p:spPr>
          <a:xfrm>
            <a:off x="8657167" y="6577501"/>
            <a:ext cx="168090" cy="14783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60</a:t>
            </a:fld>
            <a:endParaRPr/>
          </a:p>
        </p:txBody>
      </p:sp>
      <p:sp>
        <p:nvSpPr>
          <p:cNvPr id="624" name="Shape 192"/>
          <p:cNvSpPr txBox="1">
            <a:spLocks noGrp="1"/>
          </p:cNvSpPr>
          <p:nvPr>
            <p:ph type="title"/>
          </p:nvPr>
        </p:nvSpPr>
        <p:spPr>
          <a:xfrm>
            <a:off x="316555" y="24452"/>
            <a:ext cx="8229601" cy="852600"/>
          </a:xfrm>
          <a:prstGeom prst="rect">
            <a:avLst/>
          </a:prstGeom>
        </p:spPr>
        <p:txBody>
          <a:bodyPr lIns="0" tIns="0" rIns="0" bIns="0"/>
          <a:lstStyle/>
          <a:p>
            <a:pPr marL="165100" indent="-330200"/>
            <a:r>
              <a:t>Patrones Creacionales – </a:t>
            </a:r>
            <a:r>
              <a:rPr i="0"/>
              <a:t>Ejemplo Factory</a:t>
            </a:r>
          </a:p>
        </p:txBody>
      </p:sp>
      <p:pic>
        <p:nvPicPr>
          <p:cNvPr id="625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554" y="1098269"/>
            <a:ext cx="4741209" cy="1236558"/>
          </a:xfrm>
          <a:prstGeom prst="rect">
            <a:avLst/>
          </a:prstGeom>
          <a:ln w="12700">
            <a:miter lim="400000"/>
          </a:ln>
        </p:spPr>
      </p:pic>
      <p:pic>
        <p:nvPicPr>
          <p:cNvPr id="626" name="Picture 4" descr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554" y="2402520"/>
            <a:ext cx="3297718" cy="3829606"/>
          </a:xfrm>
          <a:prstGeom prst="rect">
            <a:avLst/>
          </a:prstGeom>
          <a:ln w="12700">
            <a:miter lim="400000"/>
          </a:ln>
        </p:spPr>
      </p:pic>
      <p:pic>
        <p:nvPicPr>
          <p:cNvPr id="627" name="Picture 7" descr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9730" y="1342463"/>
            <a:ext cx="4206607" cy="1525024"/>
          </a:xfrm>
          <a:prstGeom prst="rect">
            <a:avLst/>
          </a:prstGeom>
          <a:ln w="12700">
            <a:miter lim="400000"/>
          </a:ln>
        </p:spPr>
      </p:pic>
      <p:sp>
        <p:nvSpPr>
          <p:cNvPr id="628" name="Rectangle 10"/>
          <p:cNvSpPr/>
          <p:nvPr/>
        </p:nvSpPr>
        <p:spPr>
          <a:xfrm>
            <a:off x="543018" y="2997438"/>
            <a:ext cx="3143755" cy="195310"/>
          </a:xfrm>
          <a:prstGeom prst="rect">
            <a:avLst/>
          </a:prstGeom>
          <a:ln w="25400">
            <a:solidFill>
              <a:srgbClr val="FF0000"/>
            </a:solidFill>
          </a:ln>
        </p:spPr>
        <p:txBody>
          <a:bodyPr lIns="45719" rIns="45719" anchor="ctr"/>
          <a:lstStyle/>
          <a:p>
            <a:pPr algn="ctr"/>
            <a:endParaRPr/>
          </a:p>
        </p:txBody>
      </p:sp>
      <p:sp>
        <p:nvSpPr>
          <p:cNvPr id="629" name="Rectangle 6"/>
          <p:cNvSpPr/>
          <p:nvPr/>
        </p:nvSpPr>
        <p:spPr>
          <a:xfrm>
            <a:off x="4701344" y="1342463"/>
            <a:ext cx="4334993" cy="1525024"/>
          </a:xfrm>
          <a:prstGeom prst="rect">
            <a:avLst/>
          </a:prstGeom>
          <a:ln w="25400">
            <a:solidFill>
              <a:srgbClr val="FF0000"/>
            </a:solidFill>
          </a:ln>
        </p:spPr>
        <p:txBody>
          <a:bodyPr lIns="45719" rIns="45719" anchor="ctr"/>
          <a:lstStyle/>
          <a:p>
            <a:pPr algn="ctr"/>
            <a:endParaRPr/>
          </a:p>
        </p:txBody>
      </p:sp>
      <p:pic>
        <p:nvPicPr>
          <p:cNvPr id="630" name="Picture 8" descr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83834" y="2997438"/>
            <a:ext cx="3060168" cy="3137033"/>
          </a:xfrm>
          <a:prstGeom prst="rect">
            <a:avLst/>
          </a:prstGeom>
          <a:ln w="12700">
            <a:miter lim="400000"/>
          </a:ln>
        </p:spPr>
      </p:pic>
      <p:sp>
        <p:nvSpPr>
          <p:cNvPr id="631" name="Rectangle 13"/>
          <p:cNvSpPr/>
          <p:nvPr/>
        </p:nvSpPr>
        <p:spPr>
          <a:xfrm>
            <a:off x="4183834" y="3530098"/>
            <a:ext cx="3060168" cy="899860"/>
          </a:xfrm>
          <a:prstGeom prst="rect">
            <a:avLst/>
          </a:prstGeom>
          <a:ln w="25400">
            <a:solidFill>
              <a:srgbClr val="FF0000"/>
            </a:solidFill>
          </a:ln>
        </p:spPr>
        <p:txBody>
          <a:bodyPr lIns="45719" rIns="45719" anchor="ctr"/>
          <a:lstStyle/>
          <a:p>
            <a:pPr algn="ctr"/>
            <a:endParaRPr/>
          </a:p>
        </p:txBody>
      </p:sp>
      <p:pic>
        <p:nvPicPr>
          <p:cNvPr id="632" name="Picture 9" descr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77077" y="5226060"/>
            <a:ext cx="3059260" cy="100606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Shape 13"/>
          <p:cNvSpPr txBox="1">
            <a:spLocks noGrp="1"/>
          </p:cNvSpPr>
          <p:nvPr>
            <p:ph type="sldNum" sz="quarter" idx="2"/>
          </p:nvPr>
        </p:nvSpPr>
        <p:spPr>
          <a:xfrm>
            <a:off x="8657167" y="6577501"/>
            <a:ext cx="168090" cy="14783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61</a:t>
            </a:fld>
            <a:endParaRPr/>
          </a:p>
        </p:txBody>
      </p:sp>
      <p:sp>
        <p:nvSpPr>
          <p:cNvPr id="635" name="Shape 192"/>
          <p:cNvSpPr txBox="1">
            <a:spLocks noGrp="1"/>
          </p:cNvSpPr>
          <p:nvPr>
            <p:ph type="title"/>
          </p:nvPr>
        </p:nvSpPr>
        <p:spPr>
          <a:xfrm>
            <a:off x="316555" y="24452"/>
            <a:ext cx="8229601" cy="852600"/>
          </a:xfrm>
          <a:prstGeom prst="rect">
            <a:avLst/>
          </a:prstGeom>
        </p:spPr>
        <p:txBody>
          <a:bodyPr lIns="0" tIns="0" rIns="0" bIns="0"/>
          <a:lstStyle>
            <a:lvl1pPr marL="165100" indent="-330200"/>
          </a:lstStyle>
          <a:p>
            <a:r>
              <a:t>Patrones Estructurales – Adaptador</a:t>
            </a:r>
          </a:p>
        </p:txBody>
      </p:sp>
      <p:sp>
        <p:nvSpPr>
          <p:cNvPr id="636" name="Shape 187"/>
          <p:cNvSpPr txBox="1">
            <a:spLocks noGrp="1"/>
          </p:cNvSpPr>
          <p:nvPr>
            <p:ph type="body" idx="1"/>
          </p:nvPr>
        </p:nvSpPr>
        <p:spPr>
          <a:xfrm>
            <a:off x="125686" y="968230"/>
            <a:ext cx="8611339" cy="5432569"/>
          </a:xfrm>
          <a:prstGeom prst="rect">
            <a:avLst/>
          </a:prstGeom>
        </p:spPr>
        <p:txBody>
          <a:bodyPr lIns="0" tIns="0" rIns="0" bIns="0"/>
          <a:lstStyle>
            <a:lvl1pPr indent="-342900">
              <a:buSzPts val="1800"/>
              <a:defRPr sz="1800"/>
            </a:lvl1pPr>
          </a:lstStyle>
          <a:p>
            <a:r>
              <a:t>El objetivo del patrón Adaptador es de adaptar una interfaz vieja a una interfaz esperada por el cliente, o bien envolver la clase vieja en una nueva interfaz.</a:t>
            </a:r>
          </a:p>
        </p:txBody>
      </p:sp>
      <p:pic>
        <p:nvPicPr>
          <p:cNvPr id="637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965" y="1894920"/>
            <a:ext cx="8256332" cy="3831177"/>
          </a:xfrm>
          <a:prstGeom prst="rect">
            <a:avLst/>
          </a:prstGeom>
          <a:ln w="12700">
            <a:miter lim="400000"/>
          </a:ln>
        </p:spPr>
      </p:pic>
      <p:pic>
        <p:nvPicPr>
          <p:cNvPr id="638" name="Picture 1" descr="Picture 1"/>
          <p:cNvPicPr>
            <a:picLocks noChangeAspect="1"/>
          </p:cNvPicPr>
          <p:nvPr/>
        </p:nvPicPr>
        <p:blipFill>
          <a:blip r:embed="rId3"/>
          <a:srcRect r="21505"/>
          <a:stretch>
            <a:fillRect/>
          </a:stretch>
        </p:blipFill>
        <p:spPr>
          <a:xfrm>
            <a:off x="5641592" y="4148861"/>
            <a:ext cx="2972768" cy="191458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Shape 13"/>
          <p:cNvSpPr txBox="1">
            <a:spLocks noGrp="1"/>
          </p:cNvSpPr>
          <p:nvPr>
            <p:ph type="sldNum" sz="quarter" idx="2"/>
          </p:nvPr>
        </p:nvSpPr>
        <p:spPr>
          <a:xfrm>
            <a:off x="8657167" y="6577501"/>
            <a:ext cx="168090" cy="14783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62</a:t>
            </a:fld>
            <a:endParaRPr/>
          </a:p>
        </p:txBody>
      </p:sp>
      <p:sp>
        <p:nvSpPr>
          <p:cNvPr id="641" name="Shape 192"/>
          <p:cNvSpPr txBox="1">
            <a:spLocks noGrp="1"/>
          </p:cNvSpPr>
          <p:nvPr>
            <p:ph type="title"/>
          </p:nvPr>
        </p:nvSpPr>
        <p:spPr>
          <a:xfrm>
            <a:off x="316555" y="24452"/>
            <a:ext cx="8229601" cy="852600"/>
          </a:xfrm>
          <a:prstGeom prst="rect">
            <a:avLst/>
          </a:prstGeom>
        </p:spPr>
        <p:txBody>
          <a:bodyPr lIns="0" tIns="0" rIns="0" bIns="0"/>
          <a:lstStyle>
            <a:lvl1pPr marL="165100" indent="-330200"/>
          </a:lstStyle>
          <a:p>
            <a:r>
              <a:t>Patrones Estructurales – Ejemplo Adaptador </a:t>
            </a:r>
          </a:p>
        </p:txBody>
      </p:sp>
      <p:pic>
        <p:nvPicPr>
          <p:cNvPr id="642" name="Picture 5" descr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604" y="999015"/>
            <a:ext cx="2183111" cy="2267968"/>
          </a:xfrm>
          <a:prstGeom prst="rect">
            <a:avLst/>
          </a:prstGeom>
          <a:ln w="12700">
            <a:miter lim="400000"/>
          </a:ln>
        </p:spPr>
      </p:pic>
      <p:pic>
        <p:nvPicPr>
          <p:cNvPr id="643" name="Picture 6" descr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5978" y="999015"/>
            <a:ext cx="4683343" cy="4298493"/>
          </a:xfrm>
          <a:prstGeom prst="rect">
            <a:avLst/>
          </a:prstGeom>
          <a:ln w="12700">
            <a:miter lim="400000"/>
          </a:ln>
        </p:spPr>
      </p:pic>
      <p:pic>
        <p:nvPicPr>
          <p:cNvPr id="644" name="Picture 7" descr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604" y="3388947"/>
            <a:ext cx="3634109" cy="2339638"/>
          </a:xfrm>
          <a:prstGeom prst="rect">
            <a:avLst/>
          </a:prstGeom>
          <a:ln w="12700">
            <a:miter lim="400000"/>
          </a:ln>
        </p:spPr>
      </p:pic>
      <p:pic>
        <p:nvPicPr>
          <p:cNvPr id="645" name="Picture 8" descr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95978" y="5419471"/>
            <a:ext cx="3986722" cy="108979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Shape 13"/>
          <p:cNvSpPr txBox="1">
            <a:spLocks noGrp="1"/>
          </p:cNvSpPr>
          <p:nvPr>
            <p:ph type="sldNum" sz="quarter" idx="2"/>
          </p:nvPr>
        </p:nvSpPr>
        <p:spPr>
          <a:xfrm>
            <a:off x="8657167" y="6577501"/>
            <a:ext cx="168090" cy="14783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63</a:t>
            </a:fld>
            <a:endParaRPr/>
          </a:p>
        </p:txBody>
      </p:sp>
      <p:sp>
        <p:nvSpPr>
          <p:cNvPr id="648" name="Shape 192"/>
          <p:cNvSpPr txBox="1">
            <a:spLocks noGrp="1"/>
          </p:cNvSpPr>
          <p:nvPr>
            <p:ph type="title"/>
          </p:nvPr>
        </p:nvSpPr>
        <p:spPr>
          <a:xfrm>
            <a:off x="316555" y="24452"/>
            <a:ext cx="8229601" cy="852600"/>
          </a:xfrm>
          <a:prstGeom prst="rect">
            <a:avLst/>
          </a:prstGeom>
        </p:spPr>
        <p:txBody>
          <a:bodyPr lIns="0" tIns="0" rIns="0" bIns="0"/>
          <a:lstStyle>
            <a:lvl1pPr marL="165100" indent="-330200"/>
          </a:lstStyle>
          <a:p>
            <a:r>
              <a:t>Patrones de Comportamiento - Estrategia</a:t>
            </a:r>
          </a:p>
        </p:txBody>
      </p:sp>
      <p:sp>
        <p:nvSpPr>
          <p:cNvPr id="649" name="Shape 187"/>
          <p:cNvSpPr txBox="1">
            <a:spLocks noGrp="1"/>
          </p:cNvSpPr>
          <p:nvPr>
            <p:ph type="body" idx="1"/>
          </p:nvPr>
        </p:nvSpPr>
        <p:spPr>
          <a:xfrm>
            <a:off x="125686" y="968230"/>
            <a:ext cx="8611339" cy="5432569"/>
          </a:xfrm>
          <a:prstGeom prst="rect">
            <a:avLst/>
          </a:prstGeom>
        </p:spPr>
        <p:txBody>
          <a:bodyPr lIns="0" tIns="0" rIns="0" bIns="0"/>
          <a:lstStyle/>
          <a:p>
            <a:pPr indent="-342900">
              <a:buSzPts val="1800"/>
              <a:defRPr sz="1800"/>
            </a:pPr>
            <a:r>
              <a:t>Provee los medios para definir una familia de algoritmos, con cada uno de ellos contenido en un objeto, y hacerlos intercambiables.</a:t>
            </a:r>
          </a:p>
          <a:p>
            <a:pPr indent="-342900">
              <a:buSzPts val="1800"/>
              <a:defRPr sz="1800"/>
            </a:pPr>
            <a:r>
              <a:t>Permite que un algoritmo varíe independiente del cliente que los usa.</a:t>
            </a:r>
          </a:p>
          <a:p>
            <a:pPr indent="-342900">
              <a:buSzPts val="1800"/>
              <a:defRPr sz="1800"/>
            </a:pPr>
            <a:r>
              <a:t>Captura la abstracción en una interface, esconde los detalles de la implemtación en las clases derivadas.</a:t>
            </a:r>
          </a:p>
        </p:txBody>
      </p:sp>
      <p:pic>
        <p:nvPicPr>
          <p:cNvPr id="650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1892" y="2732932"/>
            <a:ext cx="5778926" cy="366786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Shape 13"/>
          <p:cNvSpPr txBox="1">
            <a:spLocks noGrp="1"/>
          </p:cNvSpPr>
          <p:nvPr>
            <p:ph type="sldNum" sz="quarter" idx="2"/>
          </p:nvPr>
        </p:nvSpPr>
        <p:spPr>
          <a:xfrm>
            <a:off x="8657167" y="6577501"/>
            <a:ext cx="168090" cy="14783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64</a:t>
            </a:fld>
            <a:endParaRPr/>
          </a:p>
        </p:txBody>
      </p:sp>
      <p:sp>
        <p:nvSpPr>
          <p:cNvPr id="653" name="Shape 192"/>
          <p:cNvSpPr txBox="1">
            <a:spLocks noGrp="1"/>
          </p:cNvSpPr>
          <p:nvPr>
            <p:ph type="title"/>
          </p:nvPr>
        </p:nvSpPr>
        <p:spPr>
          <a:xfrm>
            <a:off x="316555" y="24452"/>
            <a:ext cx="8229601" cy="852600"/>
          </a:xfrm>
          <a:prstGeom prst="rect">
            <a:avLst/>
          </a:prstGeom>
        </p:spPr>
        <p:txBody>
          <a:bodyPr lIns="0" tIns="0" rIns="0" bIns="0"/>
          <a:lstStyle>
            <a:lvl1pPr marL="165100" indent="-330200"/>
          </a:lstStyle>
          <a:p>
            <a:r>
              <a:t>Patrones de Comportamiento – Ejemplo Estrategia</a:t>
            </a:r>
          </a:p>
        </p:txBody>
      </p:sp>
      <p:pic>
        <p:nvPicPr>
          <p:cNvPr id="654" name="Picture 1" descr="Picture 1"/>
          <p:cNvPicPr>
            <a:picLocks noChangeAspect="1"/>
          </p:cNvPicPr>
          <p:nvPr/>
        </p:nvPicPr>
        <p:blipFill>
          <a:blip r:embed="rId2"/>
          <a:srcRect b="48738"/>
          <a:stretch>
            <a:fillRect/>
          </a:stretch>
        </p:blipFill>
        <p:spPr>
          <a:xfrm>
            <a:off x="121246" y="1029808"/>
            <a:ext cx="2602572" cy="3515559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655" name="Picture 5" descr="Picture 5"/>
          <p:cNvPicPr>
            <a:picLocks noChangeAspect="1"/>
          </p:cNvPicPr>
          <p:nvPr/>
        </p:nvPicPr>
        <p:blipFill>
          <a:blip r:embed="rId2"/>
          <a:srcRect t="74261"/>
          <a:stretch>
            <a:fillRect/>
          </a:stretch>
        </p:blipFill>
        <p:spPr>
          <a:xfrm>
            <a:off x="121246" y="4545365"/>
            <a:ext cx="2602572" cy="1765178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656" name="Picture 3" descr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4017" y="1029809"/>
            <a:ext cx="3114676" cy="5010151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657" name="Picture 4" descr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8893" y="1291514"/>
            <a:ext cx="2938735" cy="4882719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</p:cSld>
  <p:clrMapOvr>
    <a:masterClrMapping/>
  </p:clrMapOvr>
  <p:transition spd="med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Subtitle 3"/>
          <p:cNvSpPr txBox="1">
            <a:spLocks noGrp="1"/>
          </p:cNvSpPr>
          <p:nvPr>
            <p:ph type="body" sz="quarter" idx="1"/>
          </p:nvPr>
        </p:nvSpPr>
        <p:spPr>
          <a:xfrm>
            <a:off x="1534886" y="5605283"/>
            <a:ext cx="6770914" cy="369333"/>
          </a:xfrm>
          <a:prstGeom prst="rect">
            <a:avLst/>
          </a:prstGeom>
        </p:spPr>
        <p:txBody>
          <a:bodyPr/>
          <a:lstStyle/>
          <a:p>
            <a:pPr defTabSz="694944">
              <a:defRPr sz="1368"/>
            </a:pPr>
            <a:endParaRPr/>
          </a:p>
        </p:txBody>
      </p:sp>
      <p:sp>
        <p:nvSpPr>
          <p:cNvPr id="660" name="Shape 80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0" tIns="0" rIns="0" bIns="0"/>
          <a:lstStyle>
            <a:lvl1pPr marL="254000" indent="-508000" algn="ctr"/>
          </a:lstStyle>
          <a:p>
            <a:r>
              <a:t>Lección aprendida</a:t>
            </a:r>
          </a:p>
        </p:txBody>
      </p:sp>
    </p:spTree>
  </p:cSld>
  <p:clrMapOvr>
    <a:masterClrMapping/>
  </p:clrMapOvr>
  <p:transition spd="med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Shape 13"/>
          <p:cNvSpPr txBox="1">
            <a:spLocks noGrp="1"/>
          </p:cNvSpPr>
          <p:nvPr>
            <p:ph type="sldNum" sz="quarter" idx="2"/>
          </p:nvPr>
        </p:nvSpPr>
        <p:spPr>
          <a:xfrm>
            <a:off x="8657167" y="6577501"/>
            <a:ext cx="168090" cy="14783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66</a:t>
            </a:fld>
            <a:endParaRPr/>
          </a:p>
        </p:txBody>
      </p:sp>
      <p:sp>
        <p:nvSpPr>
          <p:cNvPr id="663" name="Shape 187"/>
          <p:cNvSpPr txBox="1">
            <a:spLocks noGrp="1"/>
          </p:cNvSpPr>
          <p:nvPr>
            <p:ph type="body" idx="1"/>
          </p:nvPr>
        </p:nvSpPr>
        <p:spPr>
          <a:xfrm>
            <a:off x="125686" y="968230"/>
            <a:ext cx="8611339" cy="5432569"/>
          </a:xfrm>
          <a:prstGeom prst="rect">
            <a:avLst/>
          </a:prstGeom>
        </p:spPr>
        <p:txBody>
          <a:bodyPr lIns="0" tIns="0" rIns="0" bIns="0"/>
          <a:lstStyle/>
          <a:p>
            <a:pPr indent="-342900">
              <a:buSzPts val="1800"/>
              <a:defRPr sz="1800"/>
            </a:pPr>
            <a:r>
              <a:t>Algunas de las lecciones aprendidas son:</a:t>
            </a:r>
            <a:endParaRPr sz="1000"/>
          </a:p>
          <a:p>
            <a:pPr indent="-342900">
              <a:buSzPts val="1800"/>
              <a:buFontTx/>
              <a:buAutoNum type="arabicPeriod"/>
              <a:defRPr sz="1800"/>
            </a:pPr>
            <a:r>
              <a:t>Podemos usar modificadores de tipo de dato para cambiar el rango de vida de la variable y las propiedades de lectura y escritura.</a:t>
            </a:r>
          </a:p>
          <a:p>
            <a:pPr indent="-342900">
              <a:buSzPts val="1800"/>
              <a:buFontTx/>
              <a:buAutoNum type="arabicPeriod"/>
              <a:defRPr sz="1800"/>
            </a:pPr>
            <a:r>
              <a:t>Agrupar operaciones en funciones, determinar si necesitamos copy o referencia de las variables de entrada y si deseamos no modificarlas. Valores de retorno.</a:t>
            </a:r>
          </a:p>
          <a:p>
            <a:pPr indent="-342900">
              <a:buSzPts val="1800"/>
              <a:buFontTx/>
              <a:buAutoNum type="arabicPeriod"/>
              <a:defRPr sz="1800"/>
            </a:pPr>
            <a:r>
              <a:t> Utilizar clases cómo método para aumentar cohesión y disminuir acoplamiento. Utilizar herencia y polimorfismo para reusabilidad de código y comportamientos dinámicos.</a:t>
            </a:r>
          </a:p>
          <a:p>
            <a:pPr indent="-342900">
              <a:buSzPts val="1800"/>
              <a:buFontTx/>
              <a:buAutoNum type="arabicPeriod"/>
              <a:defRPr sz="1800"/>
            </a:pPr>
            <a:r>
              <a:t>Templates: permiten definir comportamientos similares para distintos tipos de código. Es fundamental para armar librerías de algoritmos y operaciones.</a:t>
            </a:r>
          </a:p>
          <a:p>
            <a:pPr indent="-342900">
              <a:buSzPts val="1800"/>
              <a:buFontTx/>
              <a:buAutoNum type="arabicPeriod"/>
              <a:defRPr sz="1800"/>
            </a:pPr>
            <a:r>
              <a:t>Patrones de Diseño: Conjunto de soluciones predefinidos para un problema particular que permite mantener el código mantenible.</a:t>
            </a:r>
          </a:p>
          <a:p>
            <a:pPr indent="-342900">
              <a:buSzPts val="1800"/>
              <a:defRPr sz="1800"/>
            </a:pPr>
            <a:r>
              <a:t>Cómo podemos utilizar esto en futuros proyectos o desarrollos? Algunas propuestas:</a:t>
            </a:r>
          </a:p>
          <a:p>
            <a:pPr marL="758951" lvl="1" indent="-342900">
              <a:spcBef>
                <a:spcPts val="400"/>
              </a:spcBef>
              <a:buClr>
                <a:srgbClr val="275C9D"/>
              </a:buClr>
              <a:buSzPts val="1200"/>
              <a:buFont typeface="Arial"/>
              <a:defRPr sz="1200">
                <a:solidFill>
                  <a:srgbClr val="000000"/>
                </a:solidFill>
              </a:defRPr>
            </a:pPr>
            <a:r>
              <a:t>Armar con templates una libería de las operaciones más utilizadas. Ej: rewire, filtrados, interpolados, etc…</a:t>
            </a:r>
            <a:endParaRPr sz="2000"/>
          </a:p>
          <a:p>
            <a:pPr marL="758951" lvl="1" indent="-342900">
              <a:spcBef>
                <a:spcPts val="400"/>
              </a:spcBef>
              <a:buClr>
                <a:srgbClr val="275C9D"/>
              </a:buClr>
              <a:buSzPts val="1200"/>
              <a:buFont typeface="Arial"/>
              <a:defRPr sz="1200">
                <a:solidFill>
                  <a:srgbClr val="000000"/>
                </a:solidFill>
              </a:defRPr>
            </a:pPr>
            <a:r>
              <a:t>Subdividir módulos en clases de acuerdo a modos o funcionalidades, de manera a que el Código sea más fácil de entender a gente agena al modulo. (También permitiría omitir instanciar partes de módulos cuando no corresponde en test de Sistemas)</a:t>
            </a:r>
          </a:p>
        </p:txBody>
      </p:sp>
      <p:sp>
        <p:nvSpPr>
          <p:cNvPr id="664" name="Shape 192"/>
          <p:cNvSpPr txBox="1">
            <a:spLocks noGrp="1"/>
          </p:cNvSpPr>
          <p:nvPr>
            <p:ph type="title"/>
          </p:nvPr>
        </p:nvSpPr>
        <p:spPr>
          <a:xfrm>
            <a:off x="316555" y="24452"/>
            <a:ext cx="8229601" cy="852600"/>
          </a:xfrm>
          <a:prstGeom prst="rect">
            <a:avLst/>
          </a:prstGeom>
        </p:spPr>
        <p:txBody>
          <a:bodyPr lIns="0" tIns="0" rIns="0" bIns="0"/>
          <a:lstStyle>
            <a:lvl1pPr marL="165100" indent="-330200"/>
          </a:lstStyle>
          <a:p>
            <a:r>
              <a:t>Lección Aprendida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13"/>
          <p:cNvSpPr txBox="1">
            <a:spLocks noGrp="1"/>
          </p:cNvSpPr>
          <p:nvPr>
            <p:ph type="sldNum" sz="quarter" idx="2"/>
          </p:nvPr>
        </p:nvSpPr>
        <p:spPr>
          <a:xfrm>
            <a:off x="8677712" y="6577501"/>
            <a:ext cx="127001" cy="14783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7</a:t>
            </a:fld>
            <a:endParaRPr/>
          </a:p>
        </p:txBody>
      </p:sp>
      <p:sp>
        <p:nvSpPr>
          <p:cNvPr id="258" name="Shape 187"/>
          <p:cNvSpPr txBox="1">
            <a:spLocks noGrp="1"/>
          </p:cNvSpPr>
          <p:nvPr>
            <p:ph type="body" idx="1"/>
          </p:nvPr>
        </p:nvSpPr>
        <p:spPr>
          <a:xfrm>
            <a:off x="150919" y="1012622"/>
            <a:ext cx="8806651" cy="5356429"/>
          </a:xfrm>
          <a:prstGeom prst="rect">
            <a:avLst/>
          </a:prstGeom>
        </p:spPr>
        <p:txBody>
          <a:bodyPr lIns="0" tIns="0" rIns="0" bIns="0"/>
          <a:lstStyle/>
          <a:p>
            <a:pPr marL="457200" indent="-457200">
              <a:buSzPts val="2000"/>
              <a:buFontTx/>
              <a:buAutoNum type="arabicPeriod" startAt="3"/>
              <a:defRPr sz="2000"/>
            </a:pPr>
            <a:r>
              <a:t>En retornos de funciones: Es útil como manera de evitar posibles fallas y detectarlas en tiempo de compilación. Ej:</a:t>
            </a:r>
          </a:p>
          <a:p>
            <a:pPr marL="457200" indent="-457200">
              <a:buSzPts val="2000"/>
              <a:buFontTx/>
              <a:buAutoNum type="arabicPeriod" startAt="3"/>
              <a:defRPr sz="2000"/>
            </a:pPr>
            <a:endParaRPr/>
          </a:p>
          <a:p>
            <a:pPr marL="0" lvl="8" indent="3543300">
              <a:lnSpc>
                <a:spcPct val="100000"/>
              </a:lnSpc>
              <a:spcBef>
                <a:spcPts val="400"/>
              </a:spcBef>
              <a:buSzTx/>
              <a:buNone/>
              <a:defRPr sz="1800">
                <a:solidFill>
                  <a:srgbClr val="000000"/>
                </a:solidFill>
              </a:defRPr>
            </a:pPr>
            <a:r>
              <a:t>       </a:t>
            </a:r>
            <a:endParaRPr sz="2000"/>
          </a:p>
          <a:p>
            <a:pPr marL="457200" indent="-457200">
              <a:buSzPts val="2000"/>
              <a:buFontTx/>
              <a:buAutoNum type="arabicPeriod" startAt="5"/>
              <a:defRPr sz="2000"/>
            </a:pPr>
            <a:endParaRPr sz="2000"/>
          </a:p>
          <a:p>
            <a:pPr marL="0" indent="0">
              <a:buSzTx/>
              <a:buNone/>
              <a:defRPr sz="2000"/>
            </a:pPr>
            <a:endParaRPr sz="2000"/>
          </a:p>
          <a:p>
            <a:pPr marL="0" indent="0">
              <a:buSzTx/>
              <a:buNone/>
              <a:defRPr sz="2000"/>
            </a:pPr>
            <a:endParaRPr sz="2000"/>
          </a:p>
          <a:p>
            <a:pPr marL="0" indent="0">
              <a:buSzTx/>
              <a:buNone/>
              <a:defRPr sz="2000"/>
            </a:pPr>
            <a:endParaRPr sz="2000"/>
          </a:p>
          <a:p>
            <a:pPr marL="457200" indent="-457200">
              <a:buSzPts val="2000"/>
              <a:buFontTx/>
              <a:buAutoNum type="arabicPeriod" startAt="4"/>
              <a:defRPr sz="2000"/>
            </a:pPr>
            <a:r>
              <a:t>En pasaje por parámetro: Se utiliza cuando se desea asegurar que el método no cambie el valor de una variable/objeto pero por, complejidad o tamaño, no queremos hacer una copia del mismo.</a:t>
            </a:r>
          </a:p>
        </p:txBody>
      </p:sp>
      <p:sp>
        <p:nvSpPr>
          <p:cNvPr id="259" name="Shape 192"/>
          <p:cNvSpPr txBox="1">
            <a:spLocks noGrp="1"/>
          </p:cNvSpPr>
          <p:nvPr>
            <p:ph type="title"/>
          </p:nvPr>
        </p:nvSpPr>
        <p:spPr>
          <a:xfrm>
            <a:off x="316555" y="24452"/>
            <a:ext cx="8229601" cy="852600"/>
          </a:xfrm>
          <a:prstGeom prst="rect">
            <a:avLst/>
          </a:prstGeom>
        </p:spPr>
        <p:txBody>
          <a:bodyPr lIns="0" tIns="0" rIns="0" bIns="0"/>
          <a:lstStyle>
            <a:lvl1pPr marL="165100" indent="-330200"/>
          </a:lstStyle>
          <a:p>
            <a:r>
              <a:t>Palabra clave const:</a:t>
            </a:r>
          </a:p>
        </p:txBody>
      </p:sp>
      <p:sp>
        <p:nvSpPr>
          <p:cNvPr id="260" name="Right Brace 10"/>
          <p:cNvSpPr/>
          <p:nvPr/>
        </p:nvSpPr>
        <p:spPr>
          <a:xfrm>
            <a:off x="2527300" y="1848820"/>
            <a:ext cx="162032" cy="4474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5965" y="0"/>
                  <a:pt x="10800" y="292"/>
                  <a:pt x="10800" y="652"/>
                </a:cubicBezTo>
                <a:lnTo>
                  <a:pt x="10800" y="10148"/>
                </a:lnTo>
                <a:cubicBezTo>
                  <a:pt x="10800" y="10508"/>
                  <a:pt x="15635" y="10800"/>
                  <a:pt x="21600" y="10800"/>
                </a:cubicBezTo>
                <a:cubicBezTo>
                  <a:pt x="15635" y="10800"/>
                  <a:pt x="10800" y="11092"/>
                  <a:pt x="10800" y="11452"/>
                </a:cubicBezTo>
                <a:lnTo>
                  <a:pt x="10800" y="20948"/>
                </a:lnTo>
                <a:cubicBezTo>
                  <a:pt x="10800" y="21308"/>
                  <a:pt x="5965" y="21600"/>
                  <a:pt x="0" y="21600"/>
                </a:cubicBezTo>
              </a:path>
            </a:pathLst>
          </a:custGeom>
          <a:ln>
            <a:solidFill>
              <a:srgbClr val="376C8E"/>
            </a:solidFill>
          </a:ln>
        </p:spPr>
        <p:txBody>
          <a:bodyPr lIns="45719" rIns="45719" anchor="ctr"/>
          <a:lstStyle/>
          <a:p>
            <a:pPr algn="ctr"/>
            <a:endParaRPr/>
          </a:p>
        </p:txBody>
      </p:sp>
      <p:sp>
        <p:nvSpPr>
          <p:cNvPr id="261" name="TextBox 11"/>
          <p:cNvSpPr txBox="1"/>
          <p:nvPr/>
        </p:nvSpPr>
        <p:spPr>
          <a:xfrm>
            <a:off x="2573020" y="1918648"/>
            <a:ext cx="4708014" cy="2888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algn="ctr"/>
            <a:r>
              <a:t>La función devuelve un puntero a un string constante </a:t>
            </a:r>
          </a:p>
        </p:txBody>
      </p:sp>
      <p:sp>
        <p:nvSpPr>
          <p:cNvPr id="262" name="Right Brace 12"/>
          <p:cNvSpPr/>
          <p:nvPr/>
        </p:nvSpPr>
        <p:spPr>
          <a:xfrm>
            <a:off x="2520950" y="2577656"/>
            <a:ext cx="174732" cy="33579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5965" y="0"/>
                  <a:pt x="10800" y="419"/>
                  <a:pt x="10800" y="937"/>
                </a:cubicBezTo>
                <a:lnTo>
                  <a:pt x="10800" y="9863"/>
                </a:lnTo>
                <a:cubicBezTo>
                  <a:pt x="10800" y="10381"/>
                  <a:pt x="15635" y="10800"/>
                  <a:pt x="21600" y="10800"/>
                </a:cubicBezTo>
                <a:cubicBezTo>
                  <a:pt x="15635" y="10800"/>
                  <a:pt x="10800" y="11219"/>
                  <a:pt x="10800" y="11737"/>
                </a:cubicBezTo>
                <a:lnTo>
                  <a:pt x="10800" y="20663"/>
                </a:lnTo>
                <a:cubicBezTo>
                  <a:pt x="10800" y="21181"/>
                  <a:pt x="5965" y="21600"/>
                  <a:pt x="0" y="21600"/>
                </a:cubicBezTo>
              </a:path>
            </a:pathLst>
          </a:custGeom>
          <a:ln>
            <a:solidFill>
              <a:srgbClr val="376C8E"/>
            </a:solidFill>
          </a:ln>
        </p:spPr>
        <p:txBody>
          <a:bodyPr lIns="45719" rIns="45719" anchor="ctr"/>
          <a:lstStyle/>
          <a:p>
            <a:pPr algn="ctr"/>
            <a:endParaRPr/>
          </a:p>
        </p:txBody>
      </p:sp>
      <p:sp>
        <p:nvSpPr>
          <p:cNvPr id="263" name="TextBox 13"/>
          <p:cNvSpPr txBox="1"/>
          <p:nvPr/>
        </p:nvSpPr>
        <p:spPr>
          <a:xfrm>
            <a:off x="2673086" y="2496279"/>
            <a:ext cx="4708014" cy="4920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/>
          </a:lstStyle>
          <a:p>
            <a:r>
              <a:t>Si se intenta modificar el valor de retorno, se generará un error en tiempo de ejecución</a:t>
            </a:r>
          </a:p>
        </p:txBody>
      </p:sp>
      <p:sp>
        <p:nvSpPr>
          <p:cNvPr id="264" name="TextBox 16"/>
          <p:cNvSpPr txBox="1"/>
          <p:nvPr/>
        </p:nvSpPr>
        <p:spPr>
          <a:xfrm>
            <a:off x="2735052" y="3255933"/>
            <a:ext cx="4708014" cy="4920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/>
          </a:lstStyle>
          <a:p>
            <a:r>
              <a:t>Si en cambio se declara el valor de retorno como const el error se detecta al intentar compilar </a:t>
            </a:r>
          </a:p>
        </p:txBody>
      </p:sp>
      <p:pic>
        <p:nvPicPr>
          <p:cNvPr id="265" name="Picture 14" descr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782" y="1776584"/>
            <a:ext cx="1998518" cy="2016687"/>
          </a:xfrm>
          <a:prstGeom prst="rect">
            <a:avLst/>
          </a:prstGeom>
          <a:ln w="12700">
            <a:miter lim="400000"/>
          </a:ln>
        </p:spPr>
      </p:pic>
      <p:sp>
        <p:nvSpPr>
          <p:cNvPr id="266" name="Right Brace 18"/>
          <p:cNvSpPr/>
          <p:nvPr/>
        </p:nvSpPr>
        <p:spPr>
          <a:xfrm>
            <a:off x="2527300" y="3289353"/>
            <a:ext cx="200133" cy="4898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5965" y="0"/>
                  <a:pt x="10800" y="329"/>
                  <a:pt x="10800" y="735"/>
                </a:cubicBezTo>
                <a:lnTo>
                  <a:pt x="10800" y="10065"/>
                </a:lnTo>
                <a:cubicBezTo>
                  <a:pt x="10800" y="10471"/>
                  <a:pt x="15635" y="10800"/>
                  <a:pt x="21600" y="10800"/>
                </a:cubicBezTo>
                <a:cubicBezTo>
                  <a:pt x="15635" y="10800"/>
                  <a:pt x="10800" y="11129"/>
                  <a:pt x="10800" y="11535"/>
                </a:cubicBezTo>
                <a:lnTo>
                  <a:pt x="10800" y="20865"/>
                </a:lnTo>
                <a:cubicBezTo>
                  <a:pt x="10800" y="21271"/>
                  <a:pt x="5965" y="21600"/>
                  <a:pt x="0" y="21600"/>
                </a:cubicBezTo>
              </a:path>
            </a:pathLst>
          </a:custGeom>
          <a:ln>
            <a:solidFill>
              <a:srgbClr val="376C8E"/>
            </a:solidFill>
          </a:ln>
        </p:spPr>
        <p:txBody>
          <a:bodyPr lIns="45719" rIns="45719" anchor="ctr"/>
          <a:lstStyle/>
          <a:p>
            <a:pPr algn="ctr"/>
            <a:endParaRPr/>
          </a:p>
        </p:txBody>
      </p:sp>
      <p:pic>
        <p:nvPicPr>
          <p:cNvPr id="267" name="Picture 17" descr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550" y="5468937"/>
            <a:ext cx="4762500" cy="2381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13"/>
          <p:cNvSpPr txBox="1">
            <a:spLocks noGrp="1"/>
          </p:cNvSpPr>
          <p:nvPr>
            <p:ph type="sldNum" sz="quarter" idx="2"/>
          </p:nvPr>
        </p:nvSpPr>
        <p:spPr>
          <a:xfrm>
            <a:off x="8677712" y="6577501"/>
            <a:ext cx="127001" cy="14783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8</a:t>
            </a:fld>
            <a:endParaRPr/>
          </a:p>
        </p:txBody>
      </p:sp>
      <p:sp>
        <p:nvSpPr>
          <p:cNvPr id="270" name="Shape 187"/>
          <p:cNvSpPr txBox="1">
            <a:spLocks noGrp="1"/>
          </p:cNvSpPr>
          <p:nvPr>
            <p:ph type="body" idx="1"/>
          </p:nvPr>
        </p:nvSpPr>
        <p:spPr>
          <a:xfrm>
            <a:off x="150919" y="1012622"/>
            <a:ext cx="8806651" cy="5356429"/>
          </a:xfrm>
          <a:prstGeom prst="rect">
            <a:avLst/>
          </a:prstGeom>
        </p:spPr>
        <p:txBody>
          <a:bodyPr lIns="0" tIns="0" rIns="0" bIns="0"/>
          <a:lstStyle/>
          <a:p>
            <a:pPr marL="457200" indent="-457200">
              <a:buSzPts val="2000"/>
              <a:buFontTx/>
              <a:buAutoNum type="arabicPeriod" startAt="5"/>
              <a:defRPr sz="2000"/>
            </a:pPr>
            <a:r>
              <a:t>En programación orientada a objetos: Se puede utilizar el modificador const al final del método, para prevenir que el método pueda modificar variables del objeto.</a:t>
            </a:r>
          </a:p>
          <a:p>
            <a:pPr marL="457200" indent="-457200">
              <a:buSzPts val="1600"/>
              <a:buFontTx/>
              <a:buAutoNum type="arabicPeriod" startAt="5"/>
              <a:defRPr sz="1600"/>
            </a:pPr>
            <a:endParaRPr/>
          </a:p>
          <a:p>
            <a:pPr marL="0" lvl="8" indent="3543300">
              <a:lnSpc>
                <a:spcPct val="100000"/>
              </a:lnSpc>
              <a:spcBef>
                <a:spcPts val="400"/>
              </a:spcBef>
              <a:buSzTx/>
              <a:buNone/>
              <a:defRPr sz="1800">
                <a:solidFill>
                  <a:srgbClr val="000000"/>
                </a:solidFill>
              </a:defRPr>
            </a:pPr>
            <a:r>
              <a:t>       </a:t>
            </a:r>
            <a:endParaRPr sz="2000"/>
          </a:p>
          <a:p>
            <a:pPr marL="457200" indent="-457200">
              <a:buSzPts val="2000"/>
              <a:buFontTx/>
              <a:buAutoNum type="arabicPeriod" startAt="7"/>
              <a:defRPr sz="2000"/>
            </a:pPr>
            <a:endParaRPr sz="2000"/>
          </a:p>
          <a:p>
            <a:pPr marL="0" indent="0">
              <a:buSzTx/>
              <a:buNone/>
              <a:defRPr sz="2000"/>
            </a:pPr>
            <a:endParaRPr sz="2000"/>
          </a:p>
          <a:p>
            <a:pPr marL="457200" indent="-457200">
              <a:buSzPts val="2000"/>
              <a:buFontTx/>
              <a:buAutoNum type="arabicPeriod" startAt="6"/>
              <a:defRPr sz="2000"/>
            </a:pPr>
            <a:r>
              <a:t>Combinaciones de todas las anteriores</a:t>
            </a:r>
          </a:p>
        </p:txBody>
      </p:sp>
      <p:sp>
        <p:nvSpPr>
          <p:cNvPr id="271" name="Shape 192"/>
          <p:cNvSpPr txBox="1">
            <a:spLocks noGrp="1"/>
          </p:cNvSpPr>
          <p:nvPr>
            <p:ph type="title"/>
          </p:nvPr>
        </p:nvSpPr>
        <p:spPr>
          <a:xfrm>
            <a:off x="316555" y="24452"/>
            <a:ext cx="8229601" cy="852600"/>
          </a:xfrm>
          <a:prstGeom prst="rect">
            <a:avLst/>
          </a:prstGeom>
        </p:spPr>
        <p:txBody>
          <a:bodyPr lIns="0" tIns="0" rIns="0" bIns="0"/>
          <a:lstStyle>
            <a:lvl1pPr marL="165100" indent="-330200"/>
          </a:lstStyle>
          <a:p>
            <a:r>
              <a:t>Palabra clave const:</a:t>
            </a:r>
          </a:p>
        </p:txBody>
      </p:sp>
      <p:sp>
        <p:nvSpPr>
          <p:cNvPr id="272" name="Right Brace 10"/>
          <p:cNvSpPr/>
          <p:nvPr/>
        </p:nvSpPr>
        <p:spPr>
          <a:xfrm>
            <a:off x="2358787" y="2534149"/>
            <a:ext cx="232721" cy="2737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5965" y="0"/>
                  <a:pt x="10800" y="685"/>
                  <a:pt x="10800" y="1530"/>
                </a:cubicBezTo>
                <a:lnTo>
                  <a:pt x="10800" y="9270"/>
                </a:lnTo>
                <a:cubicBezTo>
                  <a:pt x="10800" y="10115"/>
                  <a:pt x="15635" y="10800"/>
                  <a:pt x="21600" y="10800"/>
                </a:cubicBezTo>
                <a:cubicBezTo>
                  <a:pt x="15635" y="10800"/>
                  <a:pt x="10800" y="11485"/>
                  <a:pt x="10800" y="12330"/>
                </a:cubicBezTo>
                <a:lnTo>
                  <a:pt x="10800" y="20070"/>
                </a:lnTo>
                <a:cubicBezTo>
                  <a:pt x="10800" y="20915"/>
                  <a:pt x="5965" y="21600"/>
                  <a:pt x="0" y="21600"/>
                </a:cubicBezTo>
              </a:path>
            </a:pathLst>
          </a:custGeom>
          <a:ln>
            <a:solidFill>
              <a:srgbClr val="376C8E"/>
            </a:solidFill>
          </a:ln>
        </p:spPr>
        <p:txBody>
          <a:bodyPr lIns="45719" rIns="45719" anchor="ctr"/>
          <a:lstStyle/>
          <a:p>
            <a:pPr algn="ctr"/>
            <a:endParaRPr/>
          </a:p>
        </p:txBody>
      </p:sp>
      <p:sp>
        <p:nvSpPr>
          <p:cNvPr id="273" name="TextBox 11"/>
          <p:cNvSpPr txBox="1"/>
          <p:nvPr/>
        </p:nvSpPr>
        <p:spPr>
          <a:xfrm>
            <a:off x="2700019" y="2409431"/>
            <a:ext cx="4708014" cy="4920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/>
          </a:lstStyle>
          <a:p>
            <a:r>
              <a:t>El valor de MemberVariable1 no puede ser modificado dentro de Method1</a:t>
            </a:r>
          </a:p>
        </p:txBody>
      </p:sp>
      <p:pic>
        <p:nvPicPr>
          <p:cNvPr id="274" name="Picture 1" descr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555" y="2200275"/>
            <a:ext cx="2105026" cy="857250"/>
          </a:xfrm>
          <a:prstGeom prst="rect">
            <a:avLst/>
          </a:prstGeom>
          <a:ln w="12700">
            <a:miter lim="400000"/>
          </a:ln>
        </p:spPr>
      </p:pic>
      <p:pic>
        <p:nvPicPr>
          <p:cNvPr id="275" name="Picture 2" descr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555" y="4205635"/>
            <a:ext cx="4143376" cy="24765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13"/>
          <p:cNvSpPr txBox="1">
            <a:spLocks noGrp="1"/>
          </p:cNvSpPr>
          <p:nvPr>
            <p:ph type="sldNum" sz="quarter" idx="2"/>
          </p:nvPr>
        </p:nvSpPr>
        <p:spPr>
          <a:xfrm>
            <a:off x="8677712" y="6577501"/>
            <a:ext cx="127001" cy="14783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9</a:t>
            </a:fld>
            <a:endParaRPr/>
          </a:p>
        </p:txBody>
      </p:sp>
      <p:sp>
        <p:nvSpPr>
          <p:cNvPr id="278" name="Shape 187"/>
          <p:cNvSpPr txBox="1">
            <a:spLocks noGrp="1"/>
          </p:cNvSpPr>
          <p:nvPr>
            <p:ph type="body" sz="quarter" idx="1"/>
          </p:nvPr>
        </p:nvSpPr>
        <p:spPr>
          <a:xfrm>
            <a:off x="150919" y="1012622"/>
            <a:ext cx="8806651" cy="1230065"/>
          </a:xfrm>
          <a:prstGeom prst="rect">
            <a:avLst/>
          </a:prstGeom>
        </p:spPr>
        <p:txBody>
          <a:bodyPr lIns="0" tIns="0" rIns="0" bIns="0"/>
          <a:lstStyle/>
          <a:p>
            <a:pPr indent="-342900">
              <a:buSzPts val="1800"/>
              <a:defRPr sz="1800"/>
            </a:pPr>
            <a:r>
              <a:t>Las variables identificadas con la palabra “static” tienen la propiedad de preservar el valor incluso al salir de su rango, esto es debido a que son asignados al segmento de datos en vez del stack. Algunos usos son:</a:t>
            </a:r>
          </a:p>
          <a:p>
            <a:pPr marL="457200" indent="-457200">
              <a:buSzPts val="1800"/>
              <a:buFontTx/>
              <a:buAutoNum type="arabicPeriod"/>
              <a:defRPr sz="1800"/>
            </a:pPr>
            <a:r>
              <a:t>Funciones:</a:t>
            </a:r>
          </a:p>
        </p:txBody>
      </p:sp>
      <p:pic>
        <p:nvPicPr>
          <p:cNvPr id="279" name="Picture 14" descr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539" y="2378255"/>
            <a:ext cx="2781301" cy="1704976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280" name="Shape 192"/>
          <p:cNvSpPr txBox="1">
            <a:spLocks noGrp="1"/>
          </p:cNvSpPr>
          <p:nvPr>
            <p:ph type="title"/>
          </p:nvPr>
        </p:nvSpPr>
        <p:spPr>
          <a:xfrm>
            <a:off x="316555" y="24452"/>
            <a:ext cx="8229601" cy="852600"/>
          </a:xfrm>
          <a:prstGeom prst="rect">
            <a:avLst/>
          </a:prstGeom>
        </p:spPr>
        <p:txBody>
          <a:bodyPr lIns="0" tIns="0" rIns="0" bIns="0"/>
          <a:lstStyle>
            <a:lvl1pPr marL="165100" indent="-330200"/>
          </a:lstStyle>
          <a:p>
            <a:r>
              <a:t>Palabra clave static:</a:t>
            </a:r>
          </a:p>
        </p:txBody>
      </p:sp>
      <p:pic>
        <p:nvPicPr>
          <p:cNvPr id="281" name="Picture 17" descr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4244" y="2378255"/>
            <a:ext cx="2181226" cy="1657351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282" name="Picture 18" descr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8335" y="4361348"/>
            <a:ext cx="2790826" cy="1581151"/>
          </a:xfrm>
          <a:prstGeom prst="rect">
            <a:avLst/>
          </a:prstGeom>
          <a:ln w="12700">
            <a:miter lim="400000"/>
          </a:ln>
        </p:spPr>
      </p:pic>
      <p:sp>
        <p:nvSpPr>
          <p:cNvPr id="283" name="TextBox 20"/>
          <p:cNvSpPr txBox="1"/>
          <p:nvPr/>
        </p:nvSpPr>
        <p:spPr>
          <a:xfrm>
            <a:off x="4599964" y="4857870"/>
            <a:ext cx="3579416" cy="4920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/>
          </a:lstStyle>
          <a:p>
            <a:r>
              <a:t>Cuál es el output para cada una de las funciones?</a:t>
            </a:r>
          </a:p>
        </p:txBody>
      </p:sp>
      <p:sp>
        <p:nvSpPr>
          <p:cNvPr id="284" name="Right Brace 21"/>
          <p:cNvSpPr/>
          <p:nvPr/>
        </p:nvSpPr>
        <p:spPr>
          <a:xfrm>
            <a:off x="4192177" y="4473999"/>
            <a:ext cx="233965" cy="12909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5965" y="0"/>
                  <a:pt x="10800" y="146"/>
                  <a:pt x="10800" y="326"/>
                </a:cubicBezTo>
                <a:lnTo>
                  <a:pt x="10800" y="10474"/>
                </a:lnTo>
                <a:cubicBezTo>
                  <a:pt x="10800" y="10654"/>
                  <a:pt x="15635" y="10800"/>
                  <a:pt x="21600" y="10800"/>
                </a:cubicBezTo>
                <a:cubicBezTo>
                  <a:pt x="15635" y="10800"/>
                  <a:pt x="10800" y="10946"/>
                  <a:pt x="10800" y="11126"/>
                </a:cubicBezTo>
                <a:lnTo>
                  <a:pt x="10800" y="21274"/>
                </a:lnTo>
                <a:cubicBezTo>
                  <a:pt x="10800" y="21454"/>
                  <a:pt x="5965" y="21600"/>
                  <a:pt x="0" y="21600"/>
                </a:cubicBezTo>
              </a:path>
            </a:pathLst>
          </a:custGeom>
          <a:ln>
            <a:solidFill>
              <a:srgbClr val="376C8E"/>
            </a:solidFill>
          </a:ln>
        </p:spPr>
        <p:txBody>
          <a:bodyPr lIns="45719" rIns="45719" anchor="ctr"/>
          <a:lstStyle/>
          <a:p>
            <a:pPr algn="ctr"/>
            <a:endParaRPr/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Inphi Design Template Confidential April2013Updated">
  <a:themeElements>
    <a:clrScheme name="Inphi Design Template Confidential April2013Updated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3A6E8F"/>
      </a:accent1>
      <a:accent2>
        <a:srgbClr val="F0B310"/>
      </a:accent2>
      <a:accent3>
        <a:srgbClr val="C8121F"/>
      </a:accent3>
      <a:accent4>
        <a:srgbClr val="BDBDBF"/>
      </a:accent4>
      <a:accent5>
        <a:srgbClr val="94B1C5"/>
      </a:accent5>
      <a:accent6>
        <a:srgbClr val="008000"/>
      </a:accent6>
      <a:hlink>
        <a:srgbClr val="0000FF"/>
      </a:hlink>
      <a:folHlink>
        <a:srgbClr val="FF00FF"/>
      </a:folHlink>
    </a:clrScheme>
    <a:fontScheme name="Inphi Design Template Confidential April2013Updated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Inphi Design Template Confidential April2013Update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Inphi Design Template Confidential April2013Updated">
  <a:themeElements>
    <a:clrScheme name="Inphi Design Template Confidential April2013Updated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3A6E8F"/>
      </a:accent1>
      <a:accent2>
        <a:srgbClr val="F0B310"/>
      </a:accent2>
      <a:accent3>
        <a:srgbClr val="C8121F"/>
      </a:accent3>
      <a:accent4>
        <a:srgbClr val="BDBDBF"/>
      </a:accent4>
      <a:accent5>
        <a:srgbClr val="94B1C5"/>
      </a:accent5>
      <a:accent6>
        <a:srgbClr val="008000"/>
      </a:accent6>
      <a:hlink>
        <a:srgbClr val="0000FF"/>
      </a:hlink>
      <a:folHlink>
        <a:srgbClr val="FF00FF"/>
      </a:folHlink>
    </a:clrScheme>
    <a:fontScheme name="Inphi Design Template Confidential April2013Updated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Inphi Design Template Confidential April2013Update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4297</Words>
  <Application>Microsoft Office PowerPoint</Application>
  <PresentationFormat>On-screen Show (4:3)</PresentationFormat>
  <Paragraphs>458</Paragraphs>
  <Slides>66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70" baseType="lpstr">
      <vt:lpstr>Arial</vt:lpstr>
      <vt:lpstr>Helvetica</vt:lpstr>
      <vt:lpstr>Roboto</vt:lpstr>
      <vt:lpstr>Inphi Design Template Confidential April2013Updated</vt:lpstr>
      <vt:lpstr>Introducción</vt:lpstr>
      <vt:lpstr>C++</vt:lpstr>
      <vt:lpstr>Tipos de datos primitivos</vt:lpstr>
      <vt:lpstr>Tipos de datos</vt:lpstr>
      <vt:lpstr>Palabras claves</vt:lpstr>
      <vt:lpstr>Palabra clave const:</vt:lpstr>
      <vt:lpstr>Palabra clave const:</vt:lpstr>
      <vt:lpstr>Palabra clave const:</vt:lpstr>
      <vt:lpstr>Palabra clave static:</vt:lpstr>
      <vt:lpstr>Palabra clave static:</vt:lpstr>
      <vt:lpstr>Palabra clave static:</vt:lpstr>
      <vt:lpstr>Palabra clave static:</vt:lpstr>
      <vt:lpstr>Palabra clave mutable:</vt:lpstr>
      <vt:lpstr>Palabra clave volatile:</vt:lpstr>
      <vt:lpstr>Palabra clave volatile:</vt:lpstr>
      <vt:lpstr>Palabra claves – Ejercicio 1:</vt:lpstr>
      <vt:lpstr>Respuesta – Ejercicio 1:</vt:lpstr>
      <vt:lpstr>Funciones</vt:lpstr>
      <vt:lpstr>Funciones - Prototipo</vt:lpstr>
      <vt:lpstr>Funciones - Parámetros</vt:lpstr>
      <vt:lpstr>Funciones - Parámetros</vt:lpstr>
      <vt:lpstr>Funciones –Ejercicio 1</vt:lpstr>
      <vt:lpstr>Clases y objetos</vt:lpstr>
      <vt:lpstr>Clases y objetos - Introducción</vt:lpstr>
      <vt:lpstr>Clases y objetos – Constructores</vt:lpstr>
      <vt:lpstr>Clases y objetos – Constructores</vt:lpstr>
      <vt:lpstr>Clases y objetos – Lista de Inicialización vs asignación</vt:lpstr>
      <vt:lpstr>Clases y objetos – Constructor copia y asignación de copia</vt:lpstr>
      <vt:lpstr>Clases y objetos – Constructor copia y asignación de copia</vt:lpstr>
      <vt:lpstr>Clases y objetos – Copia “shallow” y “deep”</vt:lpstr>
      <vt:lpstr>Clases y objetos – Copia “shallow” y “deep”</vt:lpstr>
      <vt:lpstr>Templates</vt:lpstr>
      <vt:lpstr>Templates - Introducción</vt:lpstr>
      <vt:lpstr>Templates – Templates de funciones</vt:lpstr>
      <vt:lpstr>Templates – Templates de funciones</vt:lpstr>
      <vt:lpstr>Templates – Clases genéricas</vt:lpstr>
      <vt:lpstr>Templates – Especialización</vt:lpstr>
      <vt:lpstr>Organización de un programa en memoria</vt:lpstr>
      <vt:lpstr>Memoria de un programa</vt:lpstr>
      <vt:lpstr>Memoria de un programa - Recomendaciones </vt:lpstr>
      <vt:lpstr>Programación Orientada a Objetos</vt:lpstr>
      <vt:lpstr>Introducción</vt:lpstr>
      <vt:lpstr>Introducción – Ley de Demeter</vt:lpstr>
      <vt:lpstr>Herencia</vt:lpstr>
      <vt:lpstr>Herencia</vt:lpstr>
      <vt:lpstr>Herencia – Type Slicing</vt:lpstr>
      <vt:lpstr>Herencia – Tipos de Herencia</vt:lpstr>
      <vt:lpstr>Herencia – Llamadas a constructor de la clase base</vt:lpstr>
      <vt:lpstr>Herencia Múltiple – Problema del Diamante</vt:lpstr>
      <vt:lpstr>Herencia Múltiple – Problema del Diamante</vt:lpstr>
      <vt:lpstr>Herencia Múltiple – Herencia Virtual </vt:lpstr>
      <vt:lpstr>Polimorfismo</vt:lpstr>
      <vt:lpstr>Polimorfismo – Ejemplo</vt:lpstr>
      <vt:lpstr>Polimorfismo</vt:lpstr>
      <vt:lpstr>Ejercicio 1</vt:lpstr>
      <vt:lpstr>Patrones de Diseño</vt:lpstr>
      <vt:lpstr>Introducción</vt:lpstr>
      <vt:lpstr>Patrones Creacionales - Singleton</vt:lpstr>
      <vt:lpstr>Patrones Creacionales - Factory</vt:lpstr>
      <vt:lpstr>Patrones Creacionales – Ejemplo Factory</vt:lpstr>
      <vt:lpstr>Patrones Estructurales – Adaptador</vt:lpstr>
      <vt:lpstr>Patrones Estructurales – Ejemplo Adaptador </vt:lpstr>
      <vt:lpstr>Patrones de Comportamiento - Estrategia</vt:lpstr>
      <vt:lpstr>Patrones de Comportamiento – Ejemplo Estrategia</vt:lpstr>
      <vt:lpstr>Lección aprendida</vt:lpstr>
      <vt:lpstr>Lección Aprendida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Introducción</dc:title>
  <cp:lastModifiedBy>Nicolas Papp</cp:lastModifiedBy>
  <cp:revision>1</cp:revision>
  <dcterms:modified xsi:type="dcterms:W3CDTF">2020-03-26T16:10:55Z</dcterms:modified>
</cp:coreProperties>
</file>